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57" r:id="rId6"/>
    <p:sldId id="695" r:id="rId7"/>
    <p:sldId id="744" r:id="rId8"/>
    <p:sldId id="696" r:id="rId9"/>
    <p:sldId id="694" r:id="rId10"/>
    <p:sldId id="697" r:id="rId11"/>
    <p:sldId id="755" r:id="rId12"/>
    <p:sldId id="754" r:id="rId13"/>
    <p:sldId id="756" r:id="rId14"/>
    <p:sldId id="753" r:id="rId15"/>
    <p:sldId id="701" r:id="rId16"/>
    <p:sldId id="287" r:id="rId17"/>
  </p:sldIdLst>
  <p:sldSz cx="9144000" cy="5143500" type="screen16x9"/>
  <p:notesSz cx="6797675" cy="9928225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лушко" initials=" С. А.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CA0"/>
    <a:srgbClr val="00B086"/>
    <a:srgbClr val="ACDB3D"/>
    <a:srgbClr val="0078C6"/>
    <a:srgbClr val="4FC150"/>
    <a:srgbClr val="009FE3"/>
    <a:srgbClr val="87CE50"/>
    <a:srgbClr val="00B064"/>
    <a:srgbClr val="00B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4" autoAdjust="0"/>
    <p:restoredTop sz="91813" autoAdjust="0"/>
  </p:normalViewPr>
  <p:slideViewPr>
    <p:cSldViewPr snapToGrid="0" showGuides="1">
      <p:cViewPr>
        <p:scale>
          <a:sx n="75" d="100"/>
          <a:sy n="75" d="100"/>
        </p:scale>
        <p:origin x="1100" y="164"/>
      </p:cViewPr>
      <p:guideLst>
        <p:guide orient="horz" pos="3239"/>
        <p:guide pos="281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-205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A94BF79-D97C-4F17-B2B2-FE378A077667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C6B50815-DEFA-46D5-9FE8-0B0B8C99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A58C9CF-F856-4DC9-B28E-C8C8EF293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864" indent="-285717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2868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015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163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309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456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8604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5751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BEFC78-A9EE-4847-ACF1-2BD899E886E5}" type="slidenum">
              <a:rPr lang="ru-RU" sz="1200" b="0"/>
              <a:pPr eaLnBrk="1" hangingPunct="1"/>
              <a:t>1</a:t>
            </a:fld>
            <a:endParaRPr lang="ru-RU" sz="1200" b="0" dirty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itchFamily="34" charset="0"/>
            </a:endParaRPr>
          </a:p>
        </p:txBody>
      </p:sp>
      <p:sp>
        <p:nvSpPr>
          <p:cNvPr id="36869" name="Номер слайда 3"/>
          <p:cNvSpPr txBox="1">
            <a:spLocks noGrp="1"/>
          </p:cNvSpPr>
          <p:nvPr/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9349D58-A221-488D-A9E8-03D4C4F1903F}" type="slidenum">
              <a:rPr lang="ru-RU" sz="1200" b="0"/>
              <a:pPr algn="r" eaLnBrk="1" hangingPunct="1"/>
              <a:t>1</a:t>
            </a:fld>
            <a:endParaRPr lang="ru-RU" sz="1200"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8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1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0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2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7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3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2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2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6" y="1647825"/>
            <a:ext cx="8207375" cy="218956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4452937"/>
            <a:ext cx="8186737" cy="682229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245309" y="566773"/>
            <a:ext cx="912944" cy="1033397"/>
            <a:chOff x="2481263" y="212726"/>
            <a:chExt cx="4175126" cy="4725988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3169084" y="680469"/>
            <a:ext cx="4121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СИСТЕМНЫЙ ОПЕРАТОР </a:t>
            </a:r>
          </a:p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ЕДИНОЙ ЭНЕРГЕТИЧЕСКОЙ СИСТЕМЫ</a:t>
            </a:r>
            <a:endParaRPr lang="en-US" sz="1500" spc="-10" baseline="0" dirty="0">
              <a:solidFill>
                <a:srgbClr val="A88C5E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RUSSIAN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POWER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SYSTEM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OPERATOR</a:t>
            </a:r>
            <a:endParaRPr lang="ru-RU" sz="1500" spc="30" baseline="0" dirty="0">
              <a:solidFill>
                <a:srgbClr val="003C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5346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DCB2-B83A-4EA5-AA8E-76218A8B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4055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9" y="0"/>
            <a:ext cx="2198687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C7FC-25C6-478A-8752-63641AB0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8166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3F22-0AD9-46BC-8189-A8BBDFB12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3459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69BD-165E-46A4-963A-CA0F6966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3055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9" y="894160"/>
            <a:ext cx="4321175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963" y="894160"/>
            <a:ext cx="4322762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0668-BA44-4245-B81E-D664D07C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7278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35C31-ECFA-47D7-8CD6-BE3912C7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8334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E451-AC80-4928-9ADA-835975F8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4536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08B5-AAC9-4CEC-9877-CEE2B841A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175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3F4B-17B9-472D-A07B-617B23910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8437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8A32-3A1B-4032-A519-EE9A4912A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388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" y="0"/>
            <a:ext cx="9148249" cy="51435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3579" y="0"/>
            <a:ext cx="7711459" cy="79771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94160"/>
            <a:ext cx="8796337" cy="41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0"/>
            <a:ext cx="576262" cy="79057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 b="0">
                <a:solidFill>
                  <a:srgbClr val="95642F"/>
                </a:solidFill>
                <a:latin typeface="Arial" charset="0"/>
              </a:defRPr>
            </a:lvl1pPr>
          </a:lstStyle>
          <a:p>
            <a:pPr>
              <a:defRPr/>
            </a:pPr>
            <a:fld id="{DCA136F8-5059-4330-8813-7A498AD3DD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46696" y="68893"/>
            <a:ext cx="620238" cy="702072"/>
            <a:chOff x="2481263" y="212726"/>
            <a:chExt cx="4175126" cy="4725988"/>
          </a:xfrm>
        </p:grpSpPr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ransition>
    <p:split orient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cap="none" baseline="0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70185" y="44624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1800" b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CIM</a:t>
            </a:r>
            <a:r>
              <a:rPr lang="ru-RU" dirty="0"/>
              <a:t>. Трудности перевода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263259"/>
            <a:ext cx="8277225" cy="880241"/>
          </a:xfrm>
        </p:spPr>
        <p:txBody>
          <a:bodyPr>
            <a:spAutoFit/>
          </a:bodyPr>
          <a:lstStyle/>
          <a:p>
            <a:r>
              <a:rPr lang="ru-RU" altLang="ru-RU" dirty="0"/>
              <a:t>Беляев Николай Александрович</a:t>
            </a:r>
          </a:p>
          <a:p>
            <a:r>
              <a:rPr lang="ru-RU" altLang="ru-RU" b="0" dirty="0"/>
              <a:t>Заместитель начальника службы внедрения и развития ОИК НП – </a:t>
            </a:r>
            <a:br>
              <a:rPr lang="ru-RU" altLang="ru-RU" b="0" dirty="0"/>
            </a:br>
            <a:r>
              <a:rPr lang="ru-RU" altLang="ru-RU" b="0" dirty="0"/>
              <a:t>начальник отдела информационной модели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30EB5AF6-A37B-465D-A073-C5CF5D4BC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245769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8E4FEE-D682-497C-B91C-7B6DBDA9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514" y="63101"/>
            <a:ext cx="2693697" cy="68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1200" kern="0" dirty="0"/>
              <a:t>«</a:t>
            </a:r>
            <a:r>
              <a:rPr lang="en-US" altLang="ru-RU" sz="1200" kern="0" dirty="0"/>
              <a:t>CIM</a:t>
            </a:r>
            <a:r>
              <a:rPr lang="ru-RU" altLang="ru-RU" sz="1200" kern="0" dirty="0"/>
              <a:t> в России и мире» </a:t>
            </a:r>
          </a:p>
          <a:p>
            <a:r>
              <a:rPr lang="ru-RU" altLang="ru-RU" sz="1200" kern="0" dirty="0"/>
              <a:t>г. Сочи, 2022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85B02-4D9F-47D1-AB05-32FA2151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Расширение профиля информационной модели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0E2067-2CA7-4AEC-BEDB-FCB3E211F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CCB90-7637-4F2A-B881-97C4BC5113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040" y="1134494"/>
            <a:ext cx="5642023" cy="3853543"/>
          </a:xfrm>
          <a:ln w="25400">
            <a:noFill/>
            <a:prstDash val="dash"/>
          </a:ln>
        </p:spPr>
        <p:txBody>
          <a:bodyPr/>
          <a:lstStyle/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Анализ бизнес-процессов, определение состава требуемых данных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Анализ достаточности параметров в серии ГОСТ Р 58651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Анализ достаточности параметров в серии </a:t>
            </a:r>
            <a:r>
              <a:rPr lang="en-US" sz="1200" dirty="0">
                <a:solidFill>
                  <a:schemeClr val="tx1"/>
                </a:solidFill>
              </a:rPr>
              <a:t>IEC </a:t>
            </a:r>
            <a:r>
              <a:rPr lang="ru-RU" sz="1200" dirty="0">
                <a:solidFill>
                  <a:schemeClr val="tx1"/>
                </a:solidFill>
              </a:rPr>
              <a:t>61970, 61968, 62325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/>
              <a:t>Проектирование расширений профиля информационной модели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Расширение профиля информационной модели 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Тестирование расширений профиля информационной модели 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/>
              <a:t>Обсуждение расширений информационной модели с экспертным сообществом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Корректировка профиля информационной модели 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/>
              <a:t>Инжиниринг данных и отладка модели в условиях бизнес-процессов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Анализ необходимости внесения расширений информационной модели в серию ГОСТ Р 58651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/>
              <a:t>Разработка проекта ГОСТ Р серии 58651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/>
              <a:t>Публичное обсуждение 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Доработка проекта ГОСТ Р серии 58651</a:t>
            </a:r>
          </a:p>
          <a:p>
            <a:pPr marL="180975" indent="-180975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200" dirty="0"/>
              <a:t>Утверждение ГОСТ Р серии 58651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E364DE-E56C-41FF-A83B-5BD8C8E34B5D}"/>
              </a:ext>
            </a:extLst>
          </p:cNvPr>
          <p:cNvSpPr/>
          <p:nvPr/>
        </p:nvSpPr>
        <p:spPr>
          <a:xfrm>
            <a:off x="6370287" y="2108283"/>
            <a:ext cx="272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ru-RU" sz="1200" cap="all" dirty="0">
                <a:solidFill>
                  <a:srgbClr val="003CA0"/>
                </a:solidFill>
              </a:rPr>
              <a:t>Разработка общей модели – </a:t>
            </a:r>
            <a:r>
              <a:rPr lang="ru-RU" sz="1200" b="0" cap="all" dirty="0">
                <a:solidFill>
                  <a:srgbClr val="003CA0"/>
                </a:solidFill>
              </a:rPr>
              <a:t>долгий процесс, требующий всесторонней апробации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2251F0A-1CD0-4569-B1B2-D7C087DEA720}"/>
              </a:ext>
            </a:extLst>
          </p:cNvPr>
          <p:cNvSpPr/>
          <p:nvPr/>
        </p:nvSpPr>
        <p:spPr>
          <a:xfrm>
            <a:off x="6370286" y="3033929"/>
            <a:ext cx="2722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ru-RU" sz="1200" cap="all" dirty="0">
                <a:solidFill>
                  <a:srgbClr val="003CA0"/>
                </a:solidFill>
              </a:rPr>
              <a:t>Развитие общей модели – </a:t>
            </a:r>
            <a:r>
              <a:rPr lang="ru-RU" sz="1200" b="0" cap="all" dirty="0">
                <a:solidFill>
                  <a:srgbClr val="003CA0"/>
                </a:solidFill>
              </a:rPr>
              <a:t>непрекращающийся процесс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5DF1B8B-FDBE-4DB4-885C-B58CAE3936C8}"/>
              </a:ext>
            </a:extLst>
          </p:cNvPr>
          <p:cNvSpPr>
            <a:spLocks noChangeAspect="1"/>
          </p:cNvSpPr>
          <p:nvPr/>
        </p:nvSpPr>
        <p:spPr bwMode="auto">
          <a:xfrm>
            <a:off x="6046287" y="2269151"/>
            <a:ext cx="324000" cy="324594"/>
          </a:xfrm>
          <a:prstGeom prst="ellipse">
            <a:avLst/>
          </a:prstGeom>
          <a:ln>
            <a:solidFill>
              <a:srgbClr val="003C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2400" dirty="0">
                <a:solidFill>
                  <a:srgbClr val="003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D9DD5D6-E335-4685-8BC1-6E3CEF3778F0}"/>
              </a:ext>
            </a:extLst>
          </p:cNvPr>
          <p:cNvCxnSpPr/>
          <p:nvPr/>
        </p:nvCxnSpPr>
        <p:spPr bwMode="auto">
          <a:xfrm>
            <a:off x="5878286" y="1211943"/>
            <a:ext cx="0" cy="3776094"/>
          </a:xfrm>
          <a:prstGeom prst="line">
            <a:avLst/>
          </a:prstGeom>
          <a:noFill/>
          <a:ln w="12700" cap="flat" cmpd="sng" algn="ctr">
            <a:solidFill>
              <a:srgbClr val="3675CA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5E69B8D3-5C1C-42EC-BBAD-4234EE6569EA}"/>
              </a:ext>
            </a:extLst>
          </p:cNvPr>
          <p:cNvSpPr>
            <a:spLocks noChangeAspect="1"/>
          </p:cNvSpPr>
          <p:nvPr/>
        </p:nvSpPr>
        <p:spPr bwMode="auto">
          <a:xfrm>
            <a:off x="6046287" y="3194798"/>
            <a:ext cx="324000" cy="324594"/>
          </a:xfrm>
          <a:prstGeom prst="ellipse">
            <a:avLst/>
          </a:prstGeom>
          <a:ln>
            <a:solidFill>
              <a:srgbClr val="003C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2400" dirty="0">
                <a:solidFill>
                  <a:srgbClr val="003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389319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EA7858-5B9A-4099-8F2C-DC91BE1A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1008595"/>
            <a:ext cx="7172325" cy="3295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</a:t>
            </a:r>
            <a:r>
              <a:rPr lang="en-US" dirty="0"/>
              <a:t>CGM</a:t>
            </a:r>
            <a:r>
              <a:rPr lang="ru-RU" dirty="0"/>
              <a:t> в </a:t>
            </a:r>
            <a:r>
              <a:rPr lang="en-US" dirty="0"/>
              <a:t>ENTSO-e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EC71FB-76F2-46F4-97B2-BA8F8EA8F923}"/>
              </a:ext>
            </a:extLst>
          </p:cNvPr>
          <p:cNvSpPr/>
          <p:nvPr/>
        </p:nvSpPr>
        <p:spPr>
          <a:xfrm>
            <a:off x="108488" y="4510865"/>
            <a:ext cx="89093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1" dirty="0"/>
              <a:t>Подробнее в презентации </a:t>
            </a:r>
            <a:r>
              <a:rPr lang="en-US" sz="1100" b="0" i="1" dirty="0"/>
              <a:t>ENTSO-e</a:t>
            </a:r>
            <a:r>
              <a:rPr lang="ru-RU" sz="1100" b="0" i="1" dirty="0"/>
              <a:t> «</a:t>
            </a:r>
            <a:r>
              <a:rPr lang="en-US" sz="1100" b="0" i="1" dirty="0"/>
              <a:t>ENTSO-E use of CIM &amp; CGMES case</a:t>
            </a:r>
            <a:r>
              <a:rPr lang="ru-RU" sz="1100" b="0" i="1" dirty="0"/>
              <a:t>», </a:t>
            </a:r>
            <a:r>
              <a:rPr lang="en-US" sz="1100" b="0" i="1" dirty="0"/>
              <a:t>Dario </a:t>
            </a:r>
            <a:r>
              <a:rPr lang="en-US" sz="1100" b="0" i="1" dirty="0" err="1"/>
              <a:t>Consolato</a:t>
            </a:r>
            <a:r>
              <a:rPr lang="en-US" sz="1100" b="0" i="1" dirty="0"/>
              <a:t> </a:t>
            </a:r>
            <a:r>
              <a:rPr lang="en-US" sz="1100" b="0" i="1" dirty="0" err="1"/>
              <a:t>Frazzetta</a:t>
            </a:r>
            <a:r>
              <a:rPr lang="ru-RU" sz="1100" b="0" i="1" dirty="0"/>
              <a:t>,</a:t>
            </a:r>
            <a:r>
              <a:rPr lang="en-US" sz="1100" b="0" i="1" dirty="0"/>
              <a:t> </a:t>
            </a:r>
            <a:r>
              <a:rPr lang="ru-RU" sz="1100" b="0" i="1" dirty="0"/>
              <a:t>июнь 2017: </a:t>
            </a:r>
            <a:r>
              <a:rPr lang="en-US" sz="1100" b="0" i="1" dirty="0"/>
              <a:t>https://cimug.ucaiug.org/Meetings/EU2017/Erlangen%20CIMug%20Presentations/CIM%20Users%20Group%20Day%202/Dario%20Frazzetta%20-%20ENTSO-E%20use%20of%20CIM%20and%20CGMES%20Case.pdf</a:t>
            </a:r>
            <a:endParaRPr lang="ru-RU" sz="1100" b="0" i="1" dirty="0"/>
          </a:p>
        </p:txBody>
      </p:sp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id="{66301210-EF2E-4093-92D9-25D95E2F7840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rot="10800000">
            <a:off x="6375401" y="1854204"/>
            <a:ext cx="1333419" cy="1465597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C93CDF-45D5-4EEB-A972-5FDD30FB1F8E}"/>
              </a:ext>
            </a:extLst>
          </p:cNvPr>
          <p:cNvSpPr/>
          <p:nvPr/>
        </p:nvSpPr>
        <p:spPr>
          <a:xfrm>
            <a:off x="7708819" y="3165911"/>
            <a:ext cx="586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2017</a:t>
            </a:r>
          </a:p>
        </p:txBody>
      </p:sp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61342C8A-480C-446D-9927-3EF697E19B94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rot="10800000">
            <a:off x="7620001" y="1794938"/>
            <a:ext cx="167975" cy="1099033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3C6AB14-B57F-4ECB-8CEB-EF7B312D2C9A}"/>
              </a:ext>
            </a:extLst>
          </p:cNvPr>
          <p:cNvSpPr/>
          <p:nvPr/>
        </p:nvSpPr>
        <p:spPr>
          <a:xfrm>
            <a:off x="7787975" y="2740081"/>
            <a:ext cx="1308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CGM</a:t>
            </a:r>
            <a:r>
              <a:rPr lang="ru-RU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633092632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155FA1-7917-460B-9D33-A2268EAC3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" y="0"/>
            <a:ext cx="9127097" cy="5143499"/>
          </a:xfrm>
          <a:prstGeom prst="rect">
            <a:avLst/>
          </a:prstGeom>
        </p:spPr>
      </p:pic>
      <p:sp>
        <p:nvSpPr>
          <p:cNvPr id="2765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468312" y="2697231"/>
            <a:ext cx="8207375" cy="1438116"/>
          </a:xfrm>
        </p:spPr>
        <p:txBody>
          <a:bodyPr/>
          <a:lstStyle/>
          <a:p>
            <a:pPr algn="ctr" eaLnBrk="1" hangingPunct="1"/>
            <a:r>
              <a:rPr lang="ru-RU" dirty="0"/>
              <a:t>Спасибо за внимание</a:t>
            </a:r>
          </a:p>
        </p:txBody>
      </p:sp>
      <p:sp>
        <p:nvSpPr>
          <p:cNvPr id="27652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207237"/>
            <a:ext cx="8167686" cy="936262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ru-RU" altLang="ru-RU" dirty="0"/>
              <a:t>Беляев Николай Александрович</a:t>
            </a:r>
          </a:p>
          <a:p>
            <a:r>
              <a:rPr lang="ru-RU" altLang="ru-RU" b="0" dirty="0"/>
              <a:t>Заместитель начальника службы внедрения и развития ОИК НП – </a:t>
            </a:r>
            <a:br>
              <a:rPr lang="ru-RU" altLang="ru-RU" b="0" dirty="0"/>
            </a:br>
            <a:r>
              <a:rPr lang="ru-RU" altLang="ru-RU" b="0" dirty="0"/>
              <a:t>начальник отдела информационной модели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8847" y="1559423"/>
            <a:ext cx="519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3CA0"/>
                </a:solidFill>
              </a:rPr>
              <a:t>www.so-ups.ru</a:t>
            </a:r>
          </a:p>
          <a:p>
            <a:pPr algn="ctr"/>
            <a:r>
              <a:rPr lang="ru-RU" sz="1600" dirty="0">
                <a:solidFill>
                  <a:srgbClr val="003CA0"/>
                </a:solidFill>
              </a:rPr>
              <a:t>Оперативная информация о работе ЕЭС России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BB48F437-9693-46E1-9D3A-389125C1F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171292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1EE3B5-4B84-4C22-B8B1-ED9C51F79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184" y="1209697"/>
            <a:ext cx="1438120" cy="143811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68A34B5-6926-4BFC-9B82-393F02345D68}"/>
              </a:ext>
            </a:extLst>
          </p:cNvPr>
          <p:cNvGrpSpPr/>
          <p:nvPr/>
        </p:nvGrpSpPr>
        <p:grpSpPr>
          <a:xfrm>
            <a:off x="1197306" y="2134816"/>
            <a:ext cx="7357732" cy="1931189"/>
            <a:chOff x="975193" y="1853355"/>
            <a:chExt cx="8070644" cy="2118308"/>
          </a:xfrm>
          <a:gradFill>
            <a:gsLst>
              <a:gs pos="0">
                <a:srgbClr val="FFFF00"/>
              </a:gs>
              <a:gs pos="28000">
                <a:srgbClr val="92D050"/>
              </a:gs>
              <a:gs pos="70480">
                <a:srgbClr val="00B0F0"/>
              </a:gs>
              <a:gs pos="52000">
                <a:srgbClr val="00B050"/>
              </a:gs>
              <a:gs pos="100000">
                <a:srgbClr val="0070C0"/>
              </a:gs>
            </a:gsLst>
            <a:lin ang="0" scaled="1"/>
          </a:gradFill>
        </p:grpSpPr>
        <p:sp>
          <p:nvSpPr>
            <p:cNvPr id="7" name="Арка 6">
              <a:extLst>
                <a:ext uri="{FF2B5EF4-FFF2-40B4-BE49-F238E27FC236}">
                  <a16:creationId xmlns:a16="http://schemas.microsoft.com/office/drawing/2014/main" id="{AFCD0AE3-155D-47F3-90B8-71C87B7AF838}"/>
                </a:ext>
              </a:extLst>
            </p:cNvPr>
            <p:cNvSpPr/>
            <p:nvPr/>
          </p:nvSpPr>
          <p:spPr bwMode="auto">
            <a:xfrm>
              <a:off x="975193" y="1878302"/>
              <a:ext cx="1963160" cy="1963159"/>
            </a:xfrm>
            <a:prstGeom prst="blockArc">
              <a:avLst>
                <a:gd name="adj1" fmla="val 10755255"/>
                <a:gd name="adj2" fmla="val 21478588"/>
                <a:gd name="adj3" fmla="val 1378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49" name="Арка 48">
              <a:extLst>
                <a:ext uri="{FF2B5EF4-FFF2-40B4-BE49-F238E27FC236}">
                  <a16:creationId xmlns:a16="http://schemas.microsoft.com/office/drawing/2014/main" id="{0C62106C-543C-48F2-9547-1B2962FD7CE3}"/>
                </a:ext>
              </a:extLst>
            </p:cNvPr>
            <p:cNvSpPr/>
            <p:nvPr/>
          </p:nvSpPr>
          <p:spPr bwMode="auto">
            <a:xfrm>
              <a:off x="2674624" y="1853355"/>
              <a:ext cx="1976564" cy="1963159"/>
            </a:xfrm>
            <a:prstGeom prst="blockArc">
              <a:avLst>
                <a:gd name="adj1" fmla="val 42877"/>
                <a:gd name="adj2" fmla="val 10883979"/>
                <a:gd name="adj3" fmla="val 1382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50" name="Арка 49">
              <a:extLst>
                <a:ext uri="{FF2B5EF4-FFF2-40B4-BE49-F238E27FC236}">
                  <a16:creationId xmlns:a16="http://schemas.microsoft.com/office/drawing/2014/main" id="{50E4356C-5838-4EB8-84B2-7F4CA540A2B2}"/>
                </a:ext>
              </a:extLst>
            </p:cNvPr>
            <p:cNvSpPr/>
            <p:nvPr/>
          </p:nvSpPr>
          <p:spPr bwMode="auto">
            <a:xfrm>
              <a:off x="4385631" y="1874532"/>
              <a:ext cx="1963160" cy="1963159"/>
            </a:xfrm>
            <a:prstGeom prst="blockArc">
              <a:avLst>
                <a:gd name="adj1" fmla="val 10800000"/>
                <a:gd name="adj2" fmla="val 21478588"/>
                <a:gd name="adj3" fmla="val 1378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51" name="Арка 50">
              <a:extLst>
                <a:ext uri="{FF2B5EF4-FFF2-40B4-BE49-F238E27FC236}">
                  <a16:creationId xmlns:a16="http://schemas.microsoft.com/office/drawing/2014/main" id="{FEE0FEB1-1926-4B13-BECA-AFC4E0914C51}"/>
                </a:ext>
              </a:extLst>
            </p:cNvPr>
            <p:cNvSpPr/>
            <p:nvPr/>
          </p:nvSpPr>
          <p:spPr bwMode="auto">
            <a:xfrm>
              <a:off x="6074156" y="1853355"/>
              <a:ext cx="1976563" cy="1963159"/>
            </a:xfrm>
            <a:prstGeom prst="blockArc">
              <a:avLst>
                <a:gd name="adj1" fmla="val 5359128"/>
                <a:gd name="adj2" fmla="val 10905458"/>
                <a:gd name="adj3" fmla="val 13814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E6A2542A-FD8B-40EA-93FC-3EF141670F42}"/>
                </a:ext>
              </a:extLst>
            </p:cNvPr>
            <p:cNvSpPr/>
            <p:nvPr/>
          </p:nvSpPr>
          <p:spPr bwMode="auto">
            <a:xfrm>
              <a:off x="7039214" y="3546685"/>
              <a:ext cx="1745439" cy="270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191314CB-B1DB-4D65-B920-F4D1B5697088}"/>
                </a:ext>
              </a:extLst>
            </p:cNvPr>
            <p:cNvSpPr/>
            <p:nvPr/>
          </p:nvSpPr>
          <p:spPr bwMode="auto">
            <a:xfrm rot="5400000">
              <a:off x="8585612" y="3511438"/>
              <a:ext cx="609600" cy="310850"/>
            </a:xfrm>
            <a:prstGeom prst="triangl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Трудности «перевода»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173BF12-B0E4-41B8-9751-58FC1005AB97}"/>
              </a:ext>
            </a:extLst>
          </p:cNvPr>
          <p:cNvSpPr/>
          <p:nvPr/>
        </p:nvSpPr>
        <p:spPr bwMode="auto">
          <a:xfrm>
            <a:off x="749592" y="3363504"/>
            <a:ext cx="2013241" cy="58477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en-US" sz="1600" dirty="0"/>
              <a:t>IEC 61970</a:t>
            </a:r>
          </a:p>
          <a:p>
            <a:pPr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en-US" sz="1600" dirty="0"/>
              <a:t>IEC 61968</a:t>
            </a:r>
            <a:endParaRPr lang="ru-RU" sz="1600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F4BD4D0-523E-47B8-966C-CEF68CA92291}"/>
              </a:ext>
            </a:extLst>
          </p:cNvPr>
          <p:cNvSpPr/>
          <p:nvPr/>
        </p:nvSpPr>
        <p:spPr bwMode="auto">
          <a:xfrm>
            <a:off x="1343441" y="1572780"/>
            <a:ext cx="2167145" cy="338554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600" dirty="0"/>
              <a:t>ГОСТ Р 58651</a:t>
            </a:r>
            <a:endParaRPr lang="en-US" sz="16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F0E59D3-917D-4B32-959D-BFE4399F4C28}"/>
              </a:ext>
            </a:extLst>
          </p:cNvPr>
          <p:cNvSpPr/>
          <p:nvPr/>
        </p:nvSpPr>
        <p:spPr bwMode="auto">
          <a:xfrm>
            <a:off x="2549474" y="4190092"/>
            <a:ext cx="2196257" cy="830997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600" dirty="0"/>
              <a:t>Профиль</a:t>
            </a:r>
            <a:br>
              <a:rPr lang="ru-RU" sz="1600" dirty="0"/>
            </a:br>
            <a:r>
              <a:rPr lang="ru-RU" sz="1600" dirty="0"/>
              <a:t>информационного обмена</a:t>
            </a:r>
            <a:endParaRPr lang="en-US" sz="1600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8947C5A-46CF-466E-9816-0EBA57E1B3B1}"/>
              </a:ext>
            </a:extLst>
          </p:cNvPr>
          <p:cNvSpPr/>
          <p:nvPr/>
        </p:nvSpPr>
        <p:spPr bwMode="auto">
          <a:xfrm>
            <a:off x="4438464" y="1126812"/>
            <a:ext cx="1525790" cy="830997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600" dirty="0"/>
              <a:t>Методики Порядки Регламенты</a:t>
            </a:r>
            <a:endParaRPr lang="en-US" sz="1600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DF25140-0B43-4B85-B282-A883837426CE}"/>
              </a:ext>
            </a:extLst>
          </p:cNvPr>
          <p:cNvSpPr/>
          <p:nvPr/>
        </p:nvSpPr>
        <p:spPr bwMode="auto">
          <a:xfrm>
            <a:off x="5516972" y="4199405"/>
            <a:ext cx="2218112" cy="58477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600" dirty="0"/>
              <a:t>Согласованность общих данных</a:t>
            </a:r>
            <a:endParaRPr lang="en-US" sz="1600" dirty="0"/>
          </a:p>
        </p:txBody>
      </p: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94F14E2-5409-40DC-B9AF-8813DC280D00}"/>
              </a:ext>
            </a:extLst>
          </p:cNvPr>
          <p:cNvGrpSpPr/>
          <p:nvPr/>
        </p:nvGrpSpPr>
        <p:grpSpPr>
          <a:xfrm>
            <a:off x="7395841" y="3119921"/>
            <a:ext cx="998567" cy="669924"/>
            <a:chOff x="7302528" y="3119921"/>
            <a:chExt cx="998567" cy="669924"/>
          </a:xfrm>
          <a:solidFill>
            <a:srgbClr val="0070C0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082B6B52-60B8-46EF-8BCA-AA940B0243FB}"/>
                </a:ext>
              </a:extLst>
            </p:cNvPr>
            <p:cNvSpPr/>
            <p:nvPr/>
          </p:nvSpPr>
          <p:spPr>
            <a:xfrm>
              <a:off x="7985093" y="3119921"/>
              <a:ext cx="316002" cy="316002"/>
            </a:xfrm>
            <a:custGeom>
              <a:avLst/>
              <a:gdLst>
                <a:gd name="connsiteX0" fmla="*/ 316002 w 316002"/>
                <a:gd name="connsiteY0" fmla="*/ 158001 h 316002"/>
                <a:gd name="connsiteX1" fmla="*/ 158001 w 316002"/>
                <a:gd name="connsiteY1" fmla="*/ 316002 h 316002"/>
                <a:gd name="connsiteX2" fmla="*/ 0 w 316002"/>
                <a:gd name="connsiteY2" fmla="*/ 158001 h 316002"/>
                <a:gd name="connsiteX3" fmla="*/ 158001 w 316002"/>
                <a:gd name="connsiteY3" fmla="*/ 0 h 316002"/>
                <a:gd name="connsiteX4" fmla="*/ 316002 w 316002"/>
                <a:gd name="connsiteY4" fmla="*/ 158001 h 3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02" h="316002">
                  <a:moveTo>
                    <a:pt x="316002" y="158001"/>
                  </a:moveTo>
                  <a:cubicBezTo>
                    <a:pt x="316002" y="245263"/>
                    <a:pt x="245263" y="316002"/>
                    <a:pt x="158001" y="316002"/>
                  </a:cubicBezTo>
                  <a:cubicBezTo>
                    <a:pt x="70740" y="316002"/>
                    <a:pt x="0" y="245263"/>
                    <a:pt x="0" y="158001"/>
                  </a:cubicBezTo>
                  <a:cubicBezTo>
                    <a:pt x="0" y="70740"/>
                    <a:pt x="70740" y="0"/>
                    <a:pt x="158001" y="0"/>
                  </a:cubicBezTo>
                  <a:cubicBezTo>
                    <a:pt x="245263" y="0"/>
                    <a:pt x="316002" y="70740"/>
                    <a:pt x="316002" y="158001"/>
                  </a:cubicBezTo>
                  <a:close/>
                </a:path>
              </a:pathLst>
            </a:custGeom>
            <a:grpFill/>
            <a:ln w="12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106">
              <a:extLst>
                <a:ext uri="{FF2B5EF4-FFF2-40B4-BE49-F238E27FC236}">
                  <a16:creationId xmlns:a16="http://schemas.microsoft.com/office/drawing/2014/main" id="{6E1B85D6-DB8B-463E-A84A-017B1FA6195A}"/>
                </a:ext>
              </a:extLst>
            </p:cNvPr>
            <p:cNvSpPr/>
            <p:nvPr/>
          </p:nvSpPr>
          <p:spPr>
            <a:xfrm>
              <a:off x="7302528" y="3358818"/>
              <a:ext cx="846886" cy="431027"/>
            </a:xfrm>
            <a:custGeom>
              <a:avLst/>
              <a:gdLst>
                <a:gd name="connsiteX0" fmla="*/ 113761 w 846886"/>
                <a:gd name="connsiteY0" fmla="*/ 228786 h 431027"/>
                <a:gd name="connsiteX1" fmla="*/ 133985 w 846886"/>
                <a:gd name="connsiteY1" fmla="*/ 280610 h 431027"/>
                <a:gd name="connsiteX2" fmla="*/ 88481 w 846886"/>
                <a:gd name="connsiteY2" fmla="*/ 190865 h 431027"/>
                <a:gd name="connsiteX3" fmla="*/ 290722 w 846886"/>
                <a:gd name="connsiteY3" fmla="*/ 77105 h 431027"/>
                <a:gd name="connsiteX4" fmla="*/ 290722 w 846886"/>
                <a:gd name="connsiteY4" fmla="*/ 251538 h 431027"/>
                <a:gd name="connsiteX5" fmla="*/ 265442 w 846886"/>
                <a:gd name="connsiteY5" fmla="*/ 203505 h 431027"/>
                <a:gd name="connsiteX6" fmla="*/ 189601 w 846886"/>
                <a:gd name="connsiteY6" fmla="*/ 152945 h 431027"/>
                <a:gd name="connsiteX7" fmla="*/ 113761 w 846886"/>
                <a:gd name="connsiteY7" fmla="*/ 228786 h 431027"/>
                <a:gd name="connsiteX8" fmla="*/ 0 w 846886"/>
                <a:gd name="connsiteY8" fmla="*/ 380467 h 431027"/>
                <a:gd name="connsiteX9" fmla="*/ 50560 w 846886"/>
                <a:gd name="connsiteY9" fmla="*/ 431027 h 431027"/>
                <a:gd name="connsiteX10" fmla="*/ 303362 w 846886"/>
                <a:gd name="connsiteY10" fmla="*/ 431027 h 431027"/>
                <a:gd name="connsiteX11" fmla="*/ 348867 w 846886"/>
                <a:gd name="connsiteY11" fmla="*/ 401955 h 431027"/>
                <a:gd name="connsiteX12" fmla="*/ 342547 w 846886"/>
                <a:gd name="connsiteY12" fmla="*/ 348867 h 431027"/>
                <a:gd name="connsiteX13" fmla="*/ 324850 w 846886"/>
                <a:gd name="connsiteY13" fmla="*/ 317266 h 431027"/>
                <a:gd name="connsiteX14" fmla="*/ 314738 w 846886"/>
                <a:gd name="connsiteY14" fmla="*/ 298306 h 431027"/>
                <a:gd name="connsiteX15" fmla="*/ 621893 w 846886"/>
                <a:gd name="connsiteY15" fmla="*/ 213618 h 431027"/>
                <a:gd name="connsiteX16" fmla="*/ 633269 w 846886"/>
                <a:gd name="connsiteY16" fmla="*/ 275554 h 431027"/>
                <a:gd name="connsiteX17" fmla="*/ 647173 w 846886"/>
                <a:gd name="connsiteY17" fmla="*/ 302098 h 431027"/>
                <a:gd name="connsiteX18" fmla="*/ 760934 w 846886"/>
                <a:gd name="connsiteY18" fmla="*/ 415859 h 431027"/>
                <a:gd name="connsiteX19" fmla="*/ 796326 w 846886"/>
                <a:gd name="connsiteY19" fmla="*/ 431027 h 431027"/>
                <a:gd name="connsiteX20" fmla="*/ 831718 w 846886"/>
                <a:gd name="connsiteY20" fmla="*/ 415859 h 431027"/>
                <a:gd name="connsiteX21" fmla="*/ 831718 w 846886"/>
                <a:gd name="connsiteY21" fmla="*/ 343811 h 431027"/>
                <a:gd name="connsiteX22" fmla="*/ 729333 w 846886"/>
                <a:gd name="connsiteY22" fmla="*/ 241426 h 431027"/>
                <a:gd name="connsiteX23" fmla="*/ 693941 w 846886"/>
                <a:gd name="connsiteY23" fmla="*/ 41712 h 431027"/>
                <a:gd name="connsiteX24" fmla="*/ 644645 w 846886"/>
                <a:gd name="connsiteY24" fmla="*/ 0 h 431027"/>
                <a:gd name="connsiteX25" fmla="*/ 290722 w 846886"/>
                <a:gd name="connsiteY25" fmla="*/ 25280 h 431027"/>
                <a:gd name="connsiteX26" fmla="*/ 37920 w 846886"/>
                <a:gd name="connsiteY26" fmla="*/ 189601 h 431027"/>
                <a:gd name="connsiteX27" fmla="*/ 122609 w 846886"/>
                <a:gd name="connsiteY27" fmla="*/ 328642 h 431027"/>
                <a:gd name="connsiteX28" fmla="*/ 50560 w 846886"/>
                <a:gd name="connsiteY28" fmla="*/ 328642 h 431027"/>
                <a:gd name="connsiteX29" fmla="*/ 0 w 846886"/>
                <a:gd name="connsiteY29" fmla="*/ 380467 h 4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6886" h="431027">
                  <a:moveTo>
                    <a:pt x="113761" y="228786"/>
                  </a:moveTo>
                  <a:cubicBezTo>
                    <a:pt x="113761" y="249010"/>
                    <a:pt x="121345" y="266706"/>
                    <a:pt x="133985" y="280610"/>
                  </a:cubicBezTo>
                  <a:cubicBezTo>
                    <a:pt x="103649" y="265442"/>
                    <a:pt x="88481" y="238898"/>
                    <a:pt x="88481" y="190865"/>
                  </a:cubicBezTo>
                  <a:cubicBezTo>
                    <a:pt x="88481" y="97329"/>
                    <a:pt x="174433" y="84689"/>
                    <a:pt x="290722" y="77105"/>
                  </a:cubicBezTo>
                  <a:lnTo>
                    <a:pt x="290722" y="251538"/>
                  </a:lnTo>
                  <a:lnTo>
                    <a:pt x="265442" y="203505"/>
                  </a:lnTo>
                  <a:cubicBezTo>
                    <a:pt x="249010" y="170641"/>
                    <a:pt x="224994" y="152945"/>
                    <a:pt x="189601" y="152945"/>
                  </a:cubicBezTo>
                  <a:cubicBezTo>
                    <a:pt x="147889" y="152945"/>
                    <a:pt x="113761" y="187073"/>
                    <a:pt x="113761" y="228786"/>
                  </a:cubicBezTo>
                  <a:close/>
                  <a:moveTo>
                    <a:pt x="0" y="380467"/>
                  </a:moveTo>
                  <a:cubicBezTo>
                    <a:pt x="0" y="408275"/>
                    <a:pt x="22752" y="431027"/>
                    <a:pt x="50560" y="431027"/>
                  </a:cubicBezTo>
                  <a:lnTo>
                    <a:pt x="303362" y="431027"/>
                  </a:lnTo>
                  <a:cubicBezTo>
                    <a:pt x="322322" y="431027"/>
                    <a:pt x="341283" y="419651"/>
                    <a:pt x="348867" y="401955"/>
                  </a:cubicBezTo>
                  <a:cubicBezTo>
                    <a:pt x="357715" y="384259"/>
                    <a:pt x="352659" y="364035"/>
                    <a:pt x="342547" y="348867"/>
                  </a:cubicBezTo>
                  <a:lnTo>
                    <a:pt x="324850" y="317266"/>
                  </a:lnTo>
                  <a:lnTo>
                    <a:pt x="314738" y="298306"/>
                  </a:lnTo>
                  <a:lnTo>
                    <a:pt x="621893" y="213618"/>
                  </a:lnTo>
                  <a:lnTo>
                    <a:pt x="633269" y="275554"/>
                  </a:lnTo>
                  <a:cubicBezTo>
                    <a:pt x="634533" y="285666"/>
                    <a:pt x="639589" y="295778"/>
                    <a:pt x="647173" y="302098"/>
                  </a:cubicBezTo>
                  <a:lnTo>
                    <a:pt x="760934" y="415859"/>
                  </a:lnTo>
                  <a:cubicBezTo>
                    <a:pt x="771046" y="425971"/>
                    <a:pt x="783686" y="431027"/>
                    <a:pt x="796326" y="431027"/>
                  </a:cubicBezTo>
                  <a:cubicBezTo>
                    <a:pt x="808966" y="431027"/>
                    <a:pt x="821606" y="425971"/>
                    <a:pt x="831718" y="415859"/>
                  </a:cubicBezTo>
                  <a:cubicBezTo>
                    <a:pt x="851942" y="395635"/>
                    <a:pt x="851942" y="364035"/>
                    <a:pt x="831718" y="343811"/>
                  </a:cubicBezTo>
                  <a:lnTo>
                    <a:pt x="729333" y="241426"/>
                  </a:lnTo>
                  <a:lnTo>
                    <a:pt x="693941" y="41712"/>
                  </a:lnTo>
                  <a:cubicBezTo>
                    <a:pt x="690149" y="17696"/>
                    <a:pt x="668661" y="0"/>
                    <a:pt x="644645" y="0"/>
                  </a:cubicBezTo>
                  <a:lnTo>
                    <a:pt x="290722" y="25280"/>
                  </a:lnTo>
                  <a:cubicBezTo>
                    <a:pt x="192129" y="31600"/>
                    <a:pt x="37920" y="41712"/>
                    <a:pt x="37920" y="189601"/>
                  </a:cubicBezTo>
                  <a:cubicBezTo>
                    <a:pt x="37920" y="269234"/>
                    <a:pt x="73313" y="308418"/>
                    <a:pt x="122609" y="328642"/>
                  </a:cubicBezTo>
                  <a:lnTo>
                    <a:pt x="50560" y="328642"/>
                  </a:lnTo>
                  <a:cubicBezTo>
                    <a:pt x="22752" y="329906"/>
                    <a:pt x="0" y="352659"/>
                    <a:pt x="0" y="380467"/>
                  </a:cubicBezTo>
                  <a:close/>
                </a:path>
              </a:pathLst>
            </a:custGeom>
            <a:grpFill/>
            <a:ln w="12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BC8A342-21E8-4CDE-8D91-FCC9B10C4B99}"/>
              </a:ext>
            </a:extLst>
          </p:cNvPr>
          <p:cNvGrpSpPr/>
          <p:nvPr/>
        </p:nvGrpSpPr>
        <p:grpSpPr>
          <a:xfrm>
            <a:off x="976883" y="2666093"/>
            <a:ext cx="659696" cy="659692"/>
            <a:chOff x="7554703" y="2344419"/>
            <a:chExt cx="418266" cy="418266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FC3ACF93-7420-4CB9-8188-ED18611F38DA}"/>
                </a:ext>
              </a:extLst>
            </p:cNvPr>
            <p:cNvSpPr/>
            <p:nvPr/>
          </p:nvSpPr>
          <p:spPr bwMode="auto">
            <a:xfrm>
              <a:off x="7554703" y="2344419"/>
              <a:ext cx="418266" cy="4182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1F90A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pic>
          <p:nvPicPr>
            <p:cNvPr id="78" name="Рисунок 77" descr="Документ">
              <a:extLst>
                <a:ext uri="{FF2B5EF4-FFF2-40B4-BE49-F238E27FC236}">
                  <a16:creationId xmlns:a16="http://schemas.microsoft.com/office/drawing/2014/main" id="{49EBCDC9-0128-4B51-9D04-1F85DB4F4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95900" y="2381785"/>
              <a:ext cx="339806" cy="339806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E141D4C-F510-4CEA-9CA4-EB7DADB50C1E}"/>
              </a:ext>
            </a:extLst>
          </p:cNvPr>
          <p:cNvGrpSpPr/>
          <p:nvPr/>
        </p:nvGrpSpPr>
        <p:grpSpPr>
          <a:xfrm>
            <a:off x="1826089" y="1935491"/>
            <a:ext cx="659696" cy="659692"/>
            <a:chOff x="7554703" y="2344419"/>
            <a:chExt cx="418266" cy="418266"/>
          </a:xfrm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E19660E2-55AA-4BCF-BF99-67C16F90A5BC}"/>
                </a:ext>
              </a:extLst>
            </p:cNvPr>
            <p:cNvSpPr/>
            <p:nvPr/>
          </p:nvSpPr>
          <p:spPr bwMode="auto">
            <a:xfrm>
              <a:off x="7554703" y="2344419"/>
              <a:ext cx="418266" cy="4182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B4DF37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pic>
          <p:nvPicPr>
            <p:cNvPr id="85" name="Рисунок 84" descr="Документ">
              <a:extLst>
                <a:ext uri="{FF2B5EF4-FFF2-40B4-BE49-F238E27FC236}">
                  <a16:creationId xmlns:a16="http://schemas.microsoft.com/office/drawing/2014/main" id="{35DFCD92-A92A-44DE-B3F4-1E32A4945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95900" y="2381785"/>
              <a:ext cx="339806" cy="339806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C951A161-F780-4C88-A4FF-FC002DC79C96}"/>
              </a:ext>
            </a:extLst>
          </p:cNvPr>
          <p:cNvGrpSpPr/>
          <p:nvPr/>
        </p:nvGrpSpPr>
        <p:grpSpPr>
          <a:xfrm>
            <a:off x="3326979" y="3493366"/>
            <a:ext cx="659696" cy="659692"/>
            <a:chOff x="7554703" y="2344419"/>
            <a:chExt cx="418266" cy="418266"/>
          </a:xfrm>
        </p:grpSpPr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3A501BB0-2C6B-4575-9D8F-11AA64E5138E}"/>
                </a:ext>
              </a:extLst>
            </p:cNvPr>
            <p:cNvSpPr/>
            <p:nvPr/>
          </p:nvSpPr>
          <p:spPr bwMode="auto">
            <a:xfrm>
              <a:off x="7554703" y="2344419"/>
              <a:ext cx="418266" cy="4182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3C25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pic>
          <p:nvPicPr>
            <p:cNvPr id="88" name="Рисунок 87" descr="Документ">
              <a:extLst>
                <a:ext uri="{FF2B5EF4-FFF2-40B4-BE49-F238E27FC236}">
                  <a16:creationId xmlns:a16="http://schemas.microsoft.com/office/drawing/2014/main" id="{8D2C951F-72A7-45F9-AF1F-DB9ABE037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95900" y="2381785"/>
              <a:ext cx="339806" cy="339806"/>
            </a:xfrm>
            <a:prstGeom prst="rect">
              <a:avLst/>
            </a:prstGeom>
          </p:spPr>
        </p:pic>
      </p:grpSp>
      <p:sp>
        <p:nvSpPr>
          <p:cNvPr id="93" name="Овал 92">
            <a:extLst>
              <a:ext uri="{FF2B5EF4-FFF2-40B4-BE49-F238E27FC236}">
                <a16:creationId xmlns:a16="http://schemas.microsoft.com/office/drawing/2014/main" id="{793B73F7-B2FB-4346-965B-AADA592B3A24}"/>
              </a:ext>
            </a:extLst>
          </p:cNvPr>
          <p:cNvSpPr/>
          <p:nvPr/>
        </p:nvSpPr>
        <p:spPr bwMode="auto">
          <a:xfrm>
            <a:off x="6241030" y="3493366"/>
            <a:ext cx="659696" cy="65969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D6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F4AB601-41CA-4840-8DA0-792874794B52}"/>
              </a:ext>
            </a:extLst>
          </p:cNvPr>
          <p:cNvGrpSpPr/>
          <p:nvPr/>
        </p:nvGrpSpPr>
        <p:grpSpPr>
          <a:xfrm>
            <a:off x="4857276" y="1913166"/>
            <a:ext cx="659696" cy="659692"/>
            <a:chOff x="4763963" y="1913166"/>
            <a:chExt cx="659696" cy="659692"/>
          </a:xfrm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8395B348-147C-40D5-9F72-38E1088D5DA9}"/>
                </a:ext>
              </a:extLst>
            </p:cNvPr>
            <p:cNvSpPr/>
            <p:nvPr/>
          </p:nvSpPr>
          <p:spPr bwMode="auto">
            <a:xfrm>
              <a:off x="4763963" y="1913166"/>
              <a:ext cx="659696" cy="6596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92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54B18770-3DAA-4441-8836-FA4C17E4CE0F}"/>
                </a:ext>
              </a:extLst>
            </p:cNvPr>
            <p:cNvGrpSpPr/>
            <p:nvPr/>
          </p:nvGrpSpPr>
          <p:grpSpPr>
            <a:xfrm>
              <a:off x="4776181" y="2103277"/>
              <a:ext cx="605518" cy="279470"/>
              <a:chOff x="2790825" y="614363"/>
              <a:chExt cx="1279526" cy="590550"/>
            </a:xfrm>
            <a:solidFill>
              <a:srgbClr val="00B08D"/>
            </a:solidFill>
          </p:grpSpPr>
          <p:sp>
            <p:nvSpPr>
              <p:cNvPr id="98" name="Freeform 5">
                <a:extLst>
                  <a:ext uri="{FF2B5EF4-FFF2-40B4-BE49-F238E27FC236}">
                    <a16:creationId xmlns:a16="http://schemas.microsoft.com/office/drawing/2014/main" id="{2F8A965A-D30B-4483-91BD-1931A981A9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9038" y="614363"/>
                <a:ext cx="341313" cy="522288"/>
              </a:xfrm>
              <a:custGeom>
                <a:avLst/>
                <a:gdLst>
                  <a:gd name="T0" fmla="*/ 955 w 1910"/>
                  <a:gd name="T1" fmla="*/ 2332 h 2896"/>
                  <a:gd name="T2" fmla="*/ 0 w 1910"/>
                  <a:gd name="T3" fmla="*/ 1870 h 2896"/>
                  <a:gd name="T4" fmla="*/ 0 w 1910"/>
                  <a:gd name="T5" fmla="*/ 2434 h 2896"/>
                  <a:gd name="T6" fmla="*/ 955 w 1910"/>
                  <a:gd name="T7" fmla="*/ 2896 h 2896"/>
                  <a:gd name="T8" fmla="*/ 1910 w 1910"/>
                  <a:gd name="T9" fmla="*/ 2434 h 2896"/>
                  <a:gd name="T10" fmla="*/ 1910 w 1910"/>
                  <a:gd name="T11" fmla="*/ 1870 h 2896"/>
                  <a:gd name="T12" fmla="*/ 955 w 1910"/>
                  <a:gd name="T13" fmla="*/ 2332 h 2896"/>
                  <a:gd name="T14" fmla="*/ 955 w 1910"/>
                  <a:gd name="T15" fmla="*/ 923 h 2896"/>
                  <a:gd name="T16" fmla="*/ 14 w 1910"/>
                  <a:gd name="T17" fmla="*/ 470 h 2896"/>
                  <a:gd name="T18" fmla="*/ 955 w 1910"/>
                  <a:gd name="T19" fmla="*/ 17 h 2896"/>
                  <a:gd name="T20" fmla="*/ 1897 w 1910"/>
                  <a:gd name="T21" fmla="*/ 470 h 2896"/>
                  <a:gd name="T22" fmla="*/ 955 w 1910"/>
                  <a:gd name="T23" fmla="*/ 923 h 2896"/>
                  <a:gd name="T24" fmla="*/ 955 w 1910"/>
                  <a:gd name="T25" fmla="*/ 0 h 2896"/>
                  <a:gd name="T26" fmla="*/ 0 w 1910"/>
                  <a:gd name="T27" fmla="*/ 470 h 2896"/>
                  <a:gd name="T28" fmla="*/ 0 w 1910"/>
                  <a:gd name="T29" fmla="*/ 1034 h 2896"/>
                  <a:gd name="T30" fmla="*/ 955 w 1910"/>
                  <a:gd name="T31" fmla="*/ 1495 h 2896"/>
                  <a:gd name="T32" fmla="*/ 1910 w 1910"/>
                  <a:gd name="T33" fmla="*/ 1034 h 2896"/>
                  <a:gd name="T34" fmla="*/ 1910 w 1910"/>
                  <a:gd name="T35" fmla="*/ 470 h 2896"/>
                  <a:gd name="T36" fmla="*/ 955 w 1910"/>
                  <a:gd name="T37" fmla="*/ 0 h 2896"/>
                  <a:gd name="T38" fmla="*/ 955 w 1910"/>
                  <a:gd name="T39" fmla="*/ 818 h 2896"/>
                  <a:gd name="T40" fmla="*/ 200 w 1910"/>
                  <a:gd name="T41" fmla="*/ 453 h 2896"/>
                  <a:gd name="T42" fmla="*/ 955 w 1910"/>
                  <a:gd name="T43" fmla="*/ 88 h 2896"/>
                  <a:gd name="T44" fmla="*/ 1711 w 1910"/>
                  <a:gd name="T45" fmla="*/ 453 h 2896"/>
                  <a:gd name="T46" fmla="*/ 955 w 1910"/>
                  <a:gd name="T47" fmla="*/ 818 h 2896"/>
                  <a:gd name="T48" fmla="*/ 955 w 1910"/>
                  <a:gd name="T49" fmla="*/ 31 h 2896"/>
                  <a:gd name="T50" fmla="*/ 80 w 1910"/>
                  <a:gd name="T51" fmla="*/ 453 h 2896"/>
                  <a:gd name="T52" fmla="*/ 955 w 1910"/>
                  <a:gd name="T53" fmla="*/ 876 h 2896"/>
                  <a:gd name="T54" fmla="*/ 1830 w 1910"/>
                  <a:gd name="T55" fmla="*/ 453 h 2896"/>
                  <a:gd name="T56" fmla="*/ 955 w 1910"/>
                  <a:gd name="T57" fmla="*/ 31 h 2896"/>
                  <a:gd name="T58" fmla="*/ 955 w 1910"/>
                  <a:gd name="T59" fmla="*/ 1623 h 2896"/>
                  <a:gd name="T60" fmla="*/ 0 w 1910"/>
                  <a:gd name="T61" fmla="*/ 1162 h 2896"/>
                  <a:gd name="T62" fmla="*/ 0 w 1910"/>
                  <a:gd name="T63" fmla="*/ 1726 h 2896"/>
                  <a:gd name="T64" fmla="*/ 955 w 1910"/>
                  <a:gd name="T65" fmla="*/ 2187 h 2896"/>
                  <a:gd name="T66" fmla="*/ 1910 w 1910"/>
                  <a:gd name="T67" fmla="*/ 1726 h 2896"/>
                  <a:gd name="T68" fmla="*/ 1910 w 1910"/>
                  <a:gd name="T69" fmla="*/ 1162 h 2896"/>
                  <a:gd name="T70" fmla="*/ 955 w 1910"/>
                  <a:gd name="T71" fmla="*/ 1623 h 2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10" h="2896">
                    <a:moveTo>
                      <a:pt x="955" y="2332"/>
                    </a:moveTo>
                    <a:cubicBezTo>
                      <a:pt x="428" y="2332"/>
                      <a:pt x="0" y="2125"/>
                      <a:pt x="0" y="1870"/>
                    </a:cubicBezTo>
                    <a:lnTo>
                      <a:pt x="0" y="2434"/>
                    </a:lnTo>
                    <a:cubicBezTo>
                      <a:pt x="0" y="2689"/>
                      <a:pt x="428" y="2896"/>
                      <a:pt x="955" y="2896"/>
                    </a:cubicBezTo>
                    <a:cubicBezTo>
                      <a:pt x="1483" y="2896"/>
                      <a:pt x="1910" y="2689"/>
                      <a:pt x="1910" y="2434"/>
                    </a:cubicBezTo>
                    <a:lnTo>
                      <a:pt x="1910" y="1870"/>
                    </a:lnTo>
                    <a:cubicBezTo>
                      <a:pt x="1910" y="2125"/>
                      <a:pt x="1483" y="2332"/>
                      <a:pt x="955" y="2332"/>
                    </a:cubicBezTo>
                    <a:close/>
                    <a:moveTo>
                      <a:pt x="955" y="923"/>
                    </a:moveTo>
                    <a:cubicBezTo>
                      <a:pt x="436" y="923"/>
                      <a:pt x="14" y="720"/>
                      <a:pt x="14" y="470"/>
                    </a:cubicBezTo>
                    <a:cubicBezTo>
                      <a:pt x="14" y="220"/>
                      <a:pt x="436" y="17"/>
                      <a:pt x="955" y="17"/>
                    </a:cubicBezTo>
                    <a:cubicBezTo>
                      <a:pt x="1475" y="17"/>
                      <a:pt x="1897" y="220"/>
                      <a:pt x="1897" y="470"/>
                    </a:cubicBezTo>
                    <a:cubicBezTo>
                      <a:pt x="1897" y="720"/>
                      <a:pt x="1475" y="923"/>
                      <a:pt x="955" y="923"/>
                    </a:cubicBezTo>
                    <a:close/>
                    <a:moveTo>
                      <a:pt x="955" y="0"/>
                    </a:moveTo>
                    <a:cubicBezTo>
                      <a:pt x="429" y="0"/>
                      <a:pt x="0" y="211"/>
                      <a:pt x="0" y="470"/>
                    </a:cubicBezTo>
                    <a:lnTo>
                      <a:pt x="0" y="1034"/>
                    </a:lnTo>
                    <a:cubicBezTo>
                      <a:pt x="0" y="1289"/>
                      <a:pt x="428" y="1495"/>
                      <a:pt x="955" y="1495"/>
                    </a:cubicBezTo>
                    <a:cubicBezTo>
                      <a:pt x="1483" y="1495"/>
                      <a:pt x="1910" y="1289"/>
                      <a:pt x="1910" y="1034"/>
                    </a:cubicBezTo>
                    <a:lnTo>
                      <a:pt x="1910" y="470"/>
                    </a:lnTo>
                    <a:cubicBezTo>
                      <a:pt x="1910" y="211"/>
                      <a:pt x="1482" y="0"/>
                      <a:pt x="955" y="0"/>
                    </a:cubicBezTo>
                    <a:close/>
                    <a:moveTo>
                      <a:pt x="955" y="818"/>
                    </a:moveTo>
                    <a:cubicBezTo>
                      <a:pt x="538" y="818"/>
                      <a:pt x="200" y="655"/>
                      <a:pt x="200" y="453"/>
                    </a:cubicBezTo>
                    <a:cubicBezTo>
                      <a:pt x="200" y="252"/>
                      <a:pt x="538" y="88"/>
                      <a:pt x="955" y="88"/>
                    </a:cubicBezTo>
                    <a:cubicBezTo>
                      <a:pt x="1373" y="88"/>
                      <a:pt x="1711" y="252"/>
                      <a:pt x="1711" y="453"/>
                    </a:cubicBezTo>
                    <a:cubicBezTo>
                      <a:pt x="1711" y="655"/>
                      <a:pt x="1373" y="818"/>
                      <a:pt x="955" y="818"/>
                    </a:cubicBezTo>
                    <a:close/>
                    <a:moveTo>
                      <a:pt x="955" y="31"/>
                    </a:moveTo>
                    <a:cubicBezTo>
                      <a:pt x="472" y="31"/>
                      <a:pt x="80" y="220"/>
                      <a:pt x="80" y="453"/>
                    </a:cubicBezTo>
                    <a:cubicBezTo>
                      <a:pt x="80" y="687"/>
                      <a:pt x="472" y="876"/>
                      <a:pt x="955" y="876"/>
                    </a:cubicBezTo>
                    <a:cubicBezTo>
                      <a:pt x="1439" y="876"/>
                      <a:pt x="1830" y="687"/>
                      <a:pt x="1830" y="453"/>
                    </a:cubicBezTo>
                    <a:cubicBezTo>
                      <a:pt x="1830" y="220"/>
                      <a:pt x="1439" y="31"/>
                      <a:pt x="955" y="31"/>
                    </a:cubicBezTo>
                    <a:close/>
                    <a:moveTo>
                      <a:pt x="955" y="1623"/>
                    </a:moveTo>
                    <a:cubicBezTo>
                      <a:pt x="428" y="1623"/>
                      <a:pt x="0" y="1416"/>
                      <a:pt x="0" y="1162"/>
                    </a:cubicBezTo>
                    <a:lnTo>
                      <a:pt x="0" y="1726"/>
                    </a:lnTo>
                    <a:cubicBezTo>
                      <a:pt x="0" y="1981"/>
                      <a:pt x="428" y="2187"/>
                      <a:pt x="955" y="2187"/>
                    </a:cubicBezTo>
                    <a:cubicBezTo>
                      <a:pt x="1483" y="2187"/>
                      <a:pt x="1910" y="1981"/>
                      <a:pt x="1910" y="1726"/>
                    </a:cubicBezTo>
                    <a:lnTo>
                      <a:pt x="1910" y="1162"/>
                    </a:lnTo>
                    <a:cubicBezTo>
                      <a:pt x="1910" y="1416"/>
                      <a:pt x="1483" y="1623"/>
                      <a:pt x="955" y="16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6">
                <a:extLst>
                  <a:ext uri="{FF2B5EF4-FFF2-40B4-BE49-F238E27FC236}">
                    <a16:creationId xmlns:a16="http://schemas.microsoft.com/office/drawing/2014/main" id="{C0BAB7C6-D791-40F2-A299-87A369131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688" y="706438"/>
                <a:ext cx="246063" cy="163513"/>
              </a:xfrm>
              <a:custGeom>
                <a:avLst/>
                <a:gdLst>
                  <a:gd name="T0" fmla="*/ 625 w 1378"/>
                  <a:gd name="T1" fmla="*/ 0 h 914"/>
                  <a:gd name="T2" fmla="*/ 0 w 1378"/>
                  <a:gd name="T3" fmla="*/ 457 h 914"/>
                  <a:gd name="T4" fmla="*/ 625 w 1378"/>
                  <a:gd name="T5" fmla="*/ 914 h 914"/>
                  <a:gd name="T6" fmla="*/ 625 w 1378"/>
                  <a:gd name="T7" fmla="*/ 658 h 914"/>
                  <a:gd name="T8" fmla="*/ 1378 w 1378"/>
                  <a:gd name="T9" fmla="*/ 658 h 914"/>
                  <a:gd name="T10" fmla="*/ 1378 w 1378"/>
                  <a:gd name="T11" fmla="*/ 256 h 914"/>
                  <a:gd name="T12" fmla="*/ 625 w 1378"/>
                  <a:gd name="T13" fmla="*/ 256 h 914"/>
                  <a:gd name="T14" fmla="*/ 625 w 1378"/>
                  <a:gd name="T15" fmla="*/ 0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8" h="914">
                    <a:moveTo>
                      <a:pt x="625" y="0"/>
                    </a:moveTo>
                    <a:lnTo>
                      <a:pt x="0" y="457"/>
                    </a:lnTo>
                    <a:lnTo>
                      <a:pt x="625" y="914"/>
                    </a:lnTo>
                    <a:lnTo>
                      <a:pt x="625" y="658"/>
                    </a:lnTo>
                    <a:lnTo>
                      <a:pt x="1378" y="658"/>
                    </a:lnTo>
                    <a:lnTo>
                      <a:pt x="1378" y="256"/>
                    </a:lnTo>
                    <a:lnTo>
                      <a:pt x="625" y="256"/>
                    </a:lnTo>
                    <a:lnTo>
                      <a:pt x="6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7">
                <a:extLst>
                  <a:ext uri="{FF2B5EF4-FFF2-40B4-BE49-F238E27FC236}">
                    <a16:creationId xmlns:a16="http://schemas.microsoft.com/office/drawing/2014/main" id="{7782DA88-1FC1-4C45-8F8F-064DE5D48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13" y="866776"/>
                <a:ext cx="246063" cy="163513"/>
              </a:xfrm>
              <a:custGeom>
                <a:avLst/>
                <a:gdLst>
                  <a:gd name="T0" fmla="*/ 753 w 1378"/>
                  <a:gd name="T1" fmla="*/ 256 h 914"/>
                  <a:gd name="T2" fmla="*/ 0 w 1378"/>
                  <a:gd name="T3" fmla="*/ 256 h 914"/>
                  <a:gd name="T4" fmla="*/ 0 w 1378"/>
                  <a:gd name="T5" fmla="*/ 659 h 914"/>
                  <a:gd name="T6" fmla="*/ 753 w 1378"/>
                  <a:gd name="T7" fmla="*/ 659 h 914"/>
                  <a:gd name="T8" fmla="*/ 753 w 1378"/>
                  <a:gd name="T9" fmla="*/ 914 h 914"/>
                  <a:gd name="T10" fmla="*/ 1378 w 1378"/>
                  <a:gd name="T11" fmla="*/ 457 h 914"/>
                  <a:gd name="T12" fmla="*/ 753 w 1378"/>
                  <a:gd name="T13" fmla="*/ 0 h 914"/>
                  <a:gd name="T14" fmla="*/ 753 w 1378"/>
                  <a:gd name="T15" fmla="*/ 256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8" h="914">
                    <a:moveTo>
                      <a:pt x="753" y="256"/>
                    </a:moveTo>
                    <a:lnTo>
                      <a:pt x="0" y="256"/>
                    </a:lnTo>
                    <a:lnTo>
                      <a:pt x="0" y="659"/>
                    </a:lnTo>
                    <a:lnTo>
                      <a:pt x="753" y="659"/>
                    </a:lnTo>
                    <a:lnTo>
                      <a:pt x="753" y="914"/>
                    </a:lnTo>
                    <a:lnTo>
                      <a:pt x="1378" y="457"/>
                    </a:lnTo>
                    <a:lnTo>
                      <a:pt x="753" y="0"/>
                    </a:lnTo>
                    <a:lnTo>
                      <a:pt x="753" y="2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8">
                <a:extLst>
                  <a:ext uri="{FF2B5EF4-FFF2-40B4-BE49-F238E27FC236}">
                    <a16:creationId xmlns:a16="http://schemas.microsoft.com/office/drawing/2014/main" id="{BBAA96AC-0701-4BFB-91A3-80906F432A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0825" y="627063"/>
                <a:ext cx="811213" cy="577850"/>
              </a:xfrm>
              <a:custGeom>
                <a:avLst/>
                <a:gdLst>
                  <a:gd name="T0" fmla="*/ 615 w 4539"/>
                  <a:gd name="T1" fmla="*/ 169 h 3212"/>
                  <a:gd name="T2" fmla="*/ 3936 w 4539"/>
                  <a:gd name="T3" fmla="*/ 169 h 3212"/>
                  <a:gd name="T4" fmla="*/ 3936 w 4539"/>
                  <a:gd name="T5" fmla="*/ 2409 h 3212"/>
                  <a:gd name="T6" fmla="*/ 615 w 4539"/>
                  <a:gd name="T7" fmla="*/ 2409 h 3212"/>
                  <a:gd name="T8" fmla="*/ 615 w 4539"/>
                  <a:gd name="T9" fmla="*/ 169 h 3212"/>
                  <a:gd name="T10" fmla="*/ 2776 w 4539"/>
                  <a:gd name="T11" fmla="*/ 2999 h 3212"/>
                  <a:gd name="T12" fmla="*/ 1760 w 4539"/>
                  <a:gd name="T13" fmla="*/ 2999 h 3212"/>
                  <a:gd name="T14" fmla="*/ 1755 w 4539"/>
                  <a:gd name="T15" fmla="*/ 3002 h 3212"/>
                  <a:gd name="T16" fmla="*/ 1656 w 4539"/>
                  <a:gd name="T17" fmla="*/ 3128 h 3212"/>
                  <a:gd name="T18" fmla="*/ 2883 w 4539"/>
                  <a:gd name="T19" fmla="*/ 3128 h 3212"/>
                  <a:gd name="T20" fmla="*/ 2782 w 4539"/>
                  <a:gd name="T21" fmla="*/ 2999 h 3212"/>
                  <a:gd name="T22" fmla="*/ 2776 w 4539"/>
                  <a:gd name="T23" fmla="*/ 2999 h 3212"/>
                  <a:gd name="T24" fmla="*/ 2931 w 4539"/>
                  <a:gd name="T25" fmla="*/ 3136 h 3212"/>
                  <a:gd name="T26" fmla="*/ 2893 w 4539"/>
                  <a:gd name="T27" fmla="*/ 3165 h 3212"/>
                  <a:gd name="T28" fmla="*/ 1647 w 4539"/>
                  <a:gd name="T29" fmla="*/ 3165 h 3212"/>
                  <a:gd name="T30" fmla="*/ 1609 w 4539"/>
                  <a:gd name="T31" fmla="*/ 3136 h 3212"/>
                  <a:gd name="T32" fmla="*/ 1609 w 4539"/>
                  <a:gd name="T33" fmla="*/ 3130 h 3212"/>
                  <a:gd name="T34" fmla="*/ 1726 w 4539"/>
                  <a:gd name="T35" fmla="*/ 2980 h 3212"/>
                  <a:gd name="T36" fmla="*/ 1760 w 4539"/>
                  <a:gd name="T37" fmla="*/ 2962 h 3212"/>
                  <a:gd name="T38" fmla="*/ 2776 w 4539"/>
                  <a:gd name="T39" fmla="*/ 2962 h 3212"/>
                  <a:gd name="T40" fmla="*/ 2814 w 4539"/>
                  <a:gd name="T41" fmla="*/ 2980 h 3212"/>
                  <a:gd name="T42" fmla="*/ 2931 w 4539"/>
                  <a:gd name="T43" fmla="*/ 3130 h 3212"/>
                  <a:gd name="T44" fmla="*/ 2931 w 4539"/>
                  <a:gd name="T45" fmla="*/ 3136 h 3212"/>
                  <a:gd name="T46" fmla="*/ 4069 w 4539"/>
                  <a:gd name="T47" fmla="*/ 2627 h 3212"/>
                  <a:gd name="T48" fmla="*/ 470 w 4539"/>
                  <a:gd name="T49" fmla="*/ 2627 h 3212"/>
                  <a:gd name="T50" fmla="*/ 400 w 4539"/>
                  <a:gd name="T51" fmla="*/ 2663 h 3212"/>
                  <a:gd name="T52" fmla="*/ 0 w 4539"/>
                  <a:gd name="T53" fmla="*/ 3175 h 3212"/>
                  <a:gd name="T54" fmla="*/ 70 w 4539"/>
                  <a:gd name="T55" fmla="*/ 3211 h 3212"/>
                  <a:gd name="T56" fmla="*/ 4470 w 4539"/>
                  <a:gd name="T57" fmla="*/ 3212 h 3212"/>
                  <a:gd name="T58" fmla="*/ 4539 w 4539"/>
                  <a:gd name="T59" fmla="*/ 3175 h 3212"/>
                  <a:gd name="T60" fmla="*/ 4139 w 4539"/>
                  <a:gd name="T61" fmla="*/ 2663 h 3212"/>
                  <a:gd name="T62" fmla="*/ 4069 w 4539"/>
                  <a:gd name="T63" fmla="*/ 2627 h 3212"/>
                  <a:gd name="T64" fmla="*/ 470 w 4539"/>
                  <a:gd name="T65" fmla="*/ 2586 h 3212"/>
                  <a:gd name="T66" fmla="*/ 4069 w 4539"/>
                  <a:gd name="T67" fmla="*/ 2586 h 3212"/>
                  <a:gd name="T68" fmla="*/ 4139 w 4539"/>
                  <a:gd name="T69" fmla="*/ 2517 h 3212"/>
                  <a:gd name="T70" fmla="*/ 4139 w 4539"/>
                  <a:gd name="T71" fmla="*/ 69 h 3212"/>
                  <a:gd name="T72" fmla="*/ 4069 w 4539"/>
                  <a:gd name="T73" fmla="*/ 0 h 3212"/>
                  <a:gd name="T74" fmla="*/ 470 w 4539"/>
                  <a:gd name="T75" fmla="*/ 0 h 3212"/>
                  <a:gd name="T76" fmla="*/ 400 w 4539"/>
                  <a:gd name="T77" fmla="*/ 69 h 3212"/>
                  <a:gd name="T78" fmla="*/ 400 w 4539"/>
                  <a:gd name="T79" fmla="*/ 2517 h 3212"/>
                  <a:gd name="T80" fmla="*/ 470 w 4539"/>
                  <a:gd name="T81" fmla="*/ 2586 h 3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39" h="3212">
                    <a:moveTo>
                      <a:pt x="615" y="169"/>
                    </a:moveTo>
                    <a:lnTo>
                      <a:pt x="3936" y="169"/>
                    </a:lnTo>
                    <a:lnTo>
                      <a:pt x="3936" y="2409"/>
                    </a:lnTo>
                    <a:lnTo>
                      <a:pt x="615" y="2409"/>
                    </a:lnTo>
                    <a:lnTo>
                      <a:pt x="615" y="169"/>
                    </a:lnTo>
                    <a:close/>
                    <a:moveTo>
                      <a:pt x="2776" y="2999"/>
                    </a:moveTo>
                    <a:lnTo>
                      <a:pt x="1760" y="2999"/>
                    </a:lnTo>
                    <a:lnTo>
                      <a:pt x="1755" y="3002"/>
                    </a:lnTo>
                    <a:lnTo>
                      <a:pt x="1656" y="3128"/>
                    </a:lnTo>
                    <a:lnTo>
                      <a:pt x="2883" y="3128"/>
                    </a:lnTo>
                    <a:lnTo>
                      <a:pt x="2782" y="2999"/>
                    </a:lnTo>
                    <a:lnTo>
                      <a:pt x="2776" y="2999"/>
                    </a:lnTo>
                    <a:close/>
                    <a:moveTo>
                      <a:pt x="2931" y="3136"/>
                    </a:moveTo>
                    <a:cubicBezTo>
                      <a:pt x="2931" y="3153"/>
                      <a:pt x="2915" y="3165"/>
                      <a:pt x="2893" y="3165"/>
                    </a:cubicBezTo>
                    <a:lnTo>
                      <a:pt x="1647" y="3165"/>
                    </a:lnTo>
                    <a:cubicBezTo>
                      <a:pt x="1625" y="3165"/>
                      <a:pt x="1609" y="3153"/>
                      <a:pt x="1609" y="3136"/>
                    </a:cubicBezTo>
                    <a:lnTo>
                      <a:pt x="1609" y="3130"/>
                    </a:lnTo>
                    <a:lnTo>
                      <a:pt x="1726" y="2980"/>
                    </a:lnTo>
                    <a:cubicBezTo>
                      <a:pt x="1732" y="2971"/>
                      <a:pt x="1741" y="2962"/>
                      <a:pt x="1760" y="2962"/>
                    </a:cubicBezTo>
                    <a:lnTo>
                      <a:pt x="2776" y="2962"/>
                    </a:lnTo>
                    <a:cubicBezTo>
                      <a:pt x="2797" y="2962"/>
                      <a:pt x="2806" y="2970"/>
                      <a:pt x="2814" y="2980"/>
                    </a:cubicBezTo>
                    <a:lnTo>
                      <a:pt x="2931" y="3130"/>
                    </a:lnTo>
                    <a:lnTo>
                      <a:pt x="2931" y="3136"/>
                    </a:lnTo>
                    <a:close/>
                    <a:moveTo>
                      <a:pt x="4069" y="2627"/>
                    </a:moveTo>
                    <a:lnTo>
                      <a:pt x="470" y="2627"/>
                    </a:lnTo>
                    <a:cubicBezTo>
                      <a:pt x="431" y="2627"/>
                      <a:pt x="417" y="2640"/>
                      <a:pt x="400" y="2663"/>
                    </a:cubicBezTo>
                    <a:lnTo>
                      <a:pt x="0" y="3175"/>
                    </a:lnTo>
                    <a:cubicBezTo>
                      <a:pt x="0" y="3195"/>
                      <a:pt x="31" y="3211"/>
                      <a:pt x="70" y="3211"/>
                    </a:cubicBezTo>
                    <a:lnTo>
                      <a:pt x="4470" y="3212"/>
                    </a:lnTo>
                    <a:cubicBezTo>
                      <a:pt x="4508" y="3212"/>
                      <a:pt x="4539" y="3195"/>
                      <a:pt x="4539" y="3175"/>
                    </a:cubicBezTo>
                    <a:lnTo>
                      <a:pt x="4139" y="2663"/>
                    </a:lnTo>
                    <a:cubicBezTo>
                      <a:pt x="4121" y="2639"/>
                      <a:pt x="4108" y="2627"/>
                      <a:pt x="4069" y="2627"/>
                    </a:cubicBezTo>
                    <a:close/>
                    <a:moveTo>
                      <a:pt x="470" y="2586"/>
                    </a:moveTo>
                    <a:lnTo>
                      <a:pt x="4069" y="2586"/>
                    </a:lnTo>
                    <a:cubicBezTo>
                      <a:pt x="4108" y="2586"/>
                      <a:pt x="4139" y="2555"/>
                      <a:pt x="4139" y="2517"/>
                    </a:cubicBezTo>
                    <a:lnTo>
                      <a:pt x="4139" y="69"/>
                    </a:lnTo>
                    <a:cubicBezTo>
                      <a:pt x="4139" y="31"/>
                      <a:pt x="4108" y="0"/>
                      <a:pt x="4069" y="0"/>
                    </a:cubicBezTo>
                    <a:lnTo>
                      <a:pt x="470" y="0"/>
                    </a:lnTo>
                    <a:cubicBezTo>
                      <a:pt x="431" y="0"/>
                      <a:pt x="400" y="31"/>
                      <a:pt x="400" y="69"/>
                    </a:cubicBezTo>
                    <a:lnTo>
                      <a:pt x="400" y="2517"/>
                    </a:lnTo>
                    <a:cubicBezTo>
                      <a:pt x="400" y="2555"/>
                      <a:pt x="431" y="2586"/>
                      <a:pt x="470" y="25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9">
                <a:extLst>
                  <a:ext uri="{FF2B5EF4-FFF2-40B4-BE49-F238E27FC236}">
                    <a16:creationId xmlns:a16="http://schemas.microsoft.com/office/drawing/2014/main" id="{1D75F632-3FBB-43F2-9D2F-BD2A52E8CB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8938" y="676276"/>
                <a:ext cx="254000" cy="366713"/>
              </a:xfrm>
              <a:custGeom>
                <a:avLst/>
                <a:gdLst>
                  <a:gd name="T0" fmla="*/ 1220 w 1422"/>
                  <a:gd name="T1" fmla="*/ 797 h 2044"/>
                  <a:gd name="T2" fmla="*/ 219 w 1422"/>
                  <a:gd name="T3" fmla="*/ 797 h 2044"/>
                  <a:gd name="T4" fmla="*/ 219 w 1422"/>
                  <a:gd name="T5" fmla="*/ 762 h 2044"/>
                  <a:gd name="T6" fmla="*/ 1220 w 1422"/>
                  <a:gd name="T7" fmla="*/ 762 h 2044"/>
                  <a:gd name="T8" fmla="*/ 1220 w 1422"/>
                  <a:gd name="T9" fmla="*/ 797 h 2044"/>
                  <a:gd name="T10" fmla="*/ 1422 w 1422"/>
                  <a:gd name="T11" fmla="*/ 326 h 2044"/>
                  <a:gd name="T12" fmla="*/ 1133 w 1422"/>
                  <a:gd name="T13" fmla="*/ 0 h 2044"/>
                  <a:gd name="T14" fmla="*/ 1114 w 1422"/>
                  <a:gd name="T15" fmla="*/ 0 h 2044"/>
                  <a:gd name="T16" fmla="*/ 1114 w 1422"/>
                  <a:gd name="T17" fmla="*/ 347 h 2044"/>
                  <a:gd name="T18" fmla="*/ 1422 w 1422"/>
                  <a:gd name="T19" fmla="*/ 347 h 2044"/>
                  <a:gd name="T20" fmla="*/ 1422 w 1422"/>
                  <a:gd name="T21" fmla="*/ 326 h 2044"/>
                  <a:gd name="T22" fmla="*/ 1220 w 1422"/>
                  <a:gd name="T23" fmla="*/ 937 h 2044"/>
                  <a:gd name="T24" fmla="*/ 219 w 1422"/>
                  <a:gd name="T25" fmla="*/ 937 h 2044"/>
                  <a:gd name="T26" fmla="*/ 219 w 1422"/>
                  <a:gd name="T27" fmla="*/ 902 h 2044"/>
                  <a:gd name="T28" fmla="*/ 1220 w 1422"/>
                  <a:gd name="T29" fmla="*/ 902 h 2044"/>
                  <a:gd name="T30" fmla="*/ 1220 w 1422"/>
                  <a:gd name="T31" fmla="*/ 937 h 2044"/>
                  <a:gd name="T32" fmla="*/ 1220 w 1422"/>
                  <a:gd name="T33" fmla="*/ 1076 h 2044"/>
                  <a:gd name="T34" fmla="*/ 219 w 1422"/>
                  <a:gd name="T35" fmla="*/ 1076 h 2044"/>
                  <a:gd name="T36" fmla="*/ 219 w 1422"/>
                  <a:gd name="T37" fmla="*/ 1041 h 2044"/>
                  <a:gd name="T38" fmla="*/ 1220 w 1422"/>
                  <a:gd name="T39" fmla="*/ 1041 h 2044"/>
                  <a:gd name="T40" fmla="*/ 1220 w 1422"/>
                  <a:gd name="T41" fmla="*/ 1076 h 2044"/>
                  <a:gd name="T42" fmla="*/ 1220 w 1422"/>
                  <a:gd name="T43" fmla="*/ 1216 h 2044"/>
                  <a:gd name="T44" fmla="*/ 219 w 1422"/>
                  <a:gd name="T45" fmla="*/ 1216 h 2044"/>
                  <a:gd name="T46" fmla="*/ 219 w 1422"/>
                  <a:gd name="T47" fmla="*/ 1181 h 2044"/>
                  <a:gd name="T48" fmla="*/ 1220 w 1422"/>
                  <a:gd name="T49" fmla="*/ 1181 h 2044"/>
                  <a:gd name="T50" fmla="*/ 1220 w 1422"/>
                  <a:gd name="T51" fmla="*/ 1216 h 2044"/>
                  <a:gd name="T52" fmla="*/ 1220 w 1422"/>
                  <a:gd name="T53" fmla="*/ 1356 h 2044"/>
                  <a:gd name="T54" fmla="*/ 219 w 1422"/>
                  <a:gd name="T55" fmla="*/ 1356 h 2044"/>
                  <a:gd name="T56" fmla="*/ 219 w 1422"/>
                  <a:gd name="T57" fmla="*/ 1321 h 2044"/>
                  <a:gd name="T58" fmla="*/ 1220 w 1422"/>
                  <a:gd name="T59" fmla="*/ 1321 h 2044"/>
                  <a:gd name="T60" fmla="*/ 1220 w 1422"/>
                  <a:gd name="T61" fmla="*/ 1356 h 2044"/>
                  <a:gd name="T62" fmla="*/ 1220 w 1422"/>
                  <a:gd name="T63" fmla="*/ 1496 h 2044"/>
                  <a:gd name="T64" fmla="*/ 219 w 1422"/>
                  <a:gd name="T65" fmla="*/ 1496 h 2044"/>
                  <a:gd name="T66" fmla="*/ 219 w 1422"/>
                  <a:gd name="T67" fmla="*/ 1461 h 2044"/>
                  <a:gd name="T68" fmla="*/ 1220 w 1422"/>
                  <a:gd name="T69" fmla="*/ 1461 h 2044"/>
                  <a:gd name="T70" fmla="*/ 1220 w 1422"/>
                  <a:gd name="T71" fmla="*/ 1496 h 2044"/>
                  <a:gd name="T72" fmla="*/ 1220 w 1422"/>
                  <a:gd name="T73" fmla="*/ 1636 h 2044"/>
                  <a:gd name="T74" fmla="*/ 219 w 1422"/>
                  <a:gd name="T75" fmla="*/ 1636 h 2044"/>
                  <a:gd name="T76" fmla="*/ 219 w 1422"/>
                  <a:gd name="T77" fmla="*/ 1601 h 2044"/>
                  <a:gd name="T78" fmla="*/ 1220 w 1422"/>
                  <a:gd name="T79" fmla="*/ 1601 h 2044"/>
                  <a:gd name="T80" fmla="*/ 1220 w 1422"/>
                  <a:gd name="T81" fmla="*/ 1636 h 2044"/>
                  <a:gd name="T82" fmla="*/ 1220 w 1422"/>
                  <a:gd name="T83" fmla="*/ 1776 h 2044"/>
                  <a:gd name="T84" fmla="*/ 219 w 1422"/>
                  <a:gd name="T85" fmla="*/ 1776 h 2044"/>
                  <a:gd name="T86" fmla="*/ 219 w 1422"/>
                  <a:gd name="T87" fmla="*/ 1741 h 2044"/>
                  <a:gd name="T88" fmla="*/ 1220 w 1422"/>
                  <a:gd name="T89" fmla="*/ 1741 h 2044"/>
                  <a:gd name="T90" fmla="*/ 1220 w 1422"/>
                  <a:gd name="T91" fmla="*/ 1776 h 2044"/>
                  <a:gd name="T92" fmla="*/ 1220 w 1422"/>
                  <a:gd name="T93" fmla="*/ 1915 h 2044"/>
                  <a:gd name="T94" fmla="*/ 219 w 1422"/>
                  <a:gd name="T95" fmla="*/ 1915 h 2044"/>
                  <a:gd name="T96" fmla="*/ 219 w 1422"/>
                  <a:gd name="T97" fmla="*/ 1880 h 2044"/>
                  <a:gd name="T98" fmla="*/ 1220 w 1422"/>
                  <a:gd name="T99" fmla="*/ 1880 h 2044"/>
                  <a:gd name="T100" fmla="*/ 1220 w 1422"/>
                  <a:gd name="T101" fmla="*/ 1915 h 2044"/>
                  <a:gd name="T102" fmla="*/ 202 w 1422"/>
                  <a:gd name="T103" fmla="*/ 129 h 2044"/>
                  <a:gd name="T104" fmla="*/ 569 w 1422"/>
                  <a:gd name="T105" fmla="*/ 129 h 2044"/>
                  <a:gd name="T106" fmla="*/ 569 w 1422"/>
                  <a:gd name="T107" fmla="*/ 552 h 2044"/>
                  <a:gd name="T108" fmla="*/ 202 w 1422"/>
                  <a:gd name="T109" fmla="*/ 552 h 2044"/>
                  <a:gd name="T110" fmla="*/ 202 w 1422"/>
                  <a:gd name="T111" fmla="*/ 129 h 2044"/>
                  <a:gd name="T112" fmla="*/ 1422 w 1422"/>
                  <a:gd name="T113" fmla="*/ 387 h 2044"/>
                  <a:gd name="T114" fmla="*/ 1079 w 1422"/>
                  <a:gd name="T115" fmla="*/ 387 h 2044"/>
                  <a:gd name="T116" fmla="*/ 1079 w 1422"/>
                  <a:gd name="T117" fmla="*/ 0 h 2044"/>
                  <a:gd name="T118" fmla="*/ 0 w 1422"/>
                  <a:gd name="T119" fmla="*/ 0 h 2044"/>
                  <a:gd name="T120" fmla="*/ 0 w 1422"/>
                  <a:gd name="T121" fmla="*/ 2044 h 2044"/>
                  <a:gd name="T122" fmla="*/ 1422 w 1422"/>
                  <a:gd name="T123" fmla="*/ 2044 h 2044"/>
                  <a:gd name="T124" fmla="*/ 1422 w 1422"/>
                  <a:gd name="T125" fmla="*/ 387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22" h="2044">
                    <a:moveTo>
                      <a:pt x="1220" y="797"/>
                    </a:moveTo>
                    <a:lnTo>
                      <a:pt x="219" y="797"/>
                    </a:lnTo>
                    <a:lnTo>
                      <a:pt x="219" y="762"/>
                    </a:lnTo>
                    <a:lnTo>
                      <a:pt x="1220" y="762"/>
                    </a:lnTo>
                    <a:lnTo>
                      <a:pt x="1220" y="797"/>
                    </a:lnTo>
                    <a:close/>
                    <a:moveTo>
                      <a:pt x="1422" y="326"/>
                    </a:moveTo>
                    <a:lnTo>
                      <a:pt x="1133" y="0"/>
                    </a:lnTo>
                    <a:lnTo>
                      <a:pt x="1114" y="0"/>
                    </a:lnTo>
                    <a:lnTo>
                      <a:pt x="1114" y="347"/>
                    </a:lnTo>
                    <a:lnTo>
                      <a:pt x="1422" y="347"/>
                    </a:lnTo>
                    <a:lnTo>
                      <a:pt x="1422" y="326"/>
                    </a:lnTo>
                    <a:close/>
                    <a:moveTo>
                      <a:pt x="1220" y="937"/>
                    </a:moveTo>
                    <a:lnTo>
                      <a:pt x="219" y="937"/>
                    </a:lnTo>
                    <a:lnTo>
                      <a:pt x="219" y="902"/>
                    </a:lnTo>
                    <a:lnTo>
                      <a:pt x="1220" y="902"/>
                    </a:lnTo>
                    <a:lnTo>
                      <a:pt x="1220" y="937"/>
                    </a:lnTo>
                    <a:close/>
                    <a:moveTo>
                      <a:pt x="1220" y="1076"/>
                    </a:moveTo>
                    <a:lnTo>
                      <a:pt x="219" y="1076"/>
                    </a:lnTo>
                    <a:lnTo>
                      <a:pt x="219" y="1041"/>
                    </a:lnTo>
                    <a:lnTo>
                      <a:pt x="1220" y="1041"/>
                    </a:lnTo>
                    <a:lnTo>
                      <a:pt x="1220" y="1076"/>
                    </a:lnTo>
                    <a:close/>
                    <a:moveTo>
                      <a:pt x="1220" y="1216"/>
                    </a:moveTo>
                    <a:lnTo>
                      <a:pt x="219" y="1216"/>
                    </a:lnTo>
                    <a:lnTo>
                      <a:pt x="219" y="1181"/>
                    </a:lnTo>
                    <a:lnTo>
                      <a:pt x="1220" y="1181"/>
                    </a:lnTo>
                    <a:lnTo>
                      <a:pt x="1220" y="1216"/>
                    </a:lnTo>
                    <a:close/>
                    <a:moveTo>
                      <a:pt x="1220" y="1356"/>
                    </a:moveTo>
                    <a:lnTo>
                      <a:pt x="219" y="1356"/>
                    </a:lnTo>
                    <a:lnTo>
                      <a:pt x="219" y="1321"/>
                    </a:lnTo>
                    <a:lnTo>
                      <a:pt x="1220" y="1321"/>
                    </a:lnTo>
                    <a:lnTo>
                      <a:pt x="1220" y="1356"/>
                    </a:lnTo>
                    <a:close/>
                    <a:moveTo>
                      <a:pt x="1220" y="1496"/>
                    </a:moveTo>
                    <a:lnTo>
                      <a:pt x="219" y="1496"/>
                    </a:lnTo>
                    <a:lnTo>
                      <a:pt x="219" y="1461"/>
                    </a:lnTo>
                    <a:lnTo>
                      <a:pt x="1220" y="1461"/>
                    </a:lnTo>
                    <a:lnTo>
                      <a:pt x="1220" y="1496"/>
                    </a:lnTo>
                    <a:close/>
                    <a:moveTo>
                      <a:pt x="1220" y="1636"/>
                    </a:moveTo>
                    <a:lnTo>
                      <a:pt x="219" y="1636"/>
                    </a:lnTo>
                    <a:lnTo>
                      <a:pt x="219" y="1601"/>
                    </a:lnTo>
                    <a:lnTo>
                      <a:pt x="1220" y="1601"/>
                    </a:lnTo>
                    <a:lnTo>
                      <a:pt x="1220" y="1636"/>
                    </a:lnTo>
                    <a:close/>
                    <a:moveTo>
                      <a:pt x="1220" y="1776"/>
                    </a:moveTo>
                    <a:lnTo>
                      <a:pt x="219" y="1776"/>
                    </a:lnTo>
                    <a:lnTo>
                      <a:pt x="219" y="1741"/>
                    </a:lnTo>
                    <a:lnTo>
                      <a:pt x="1220" y="1741"/>
                    </a:lnTo>
                    <a:lnTo>
                      <a:pt x="1220" y="1776"/>
                    </a:lnTo>
                    <a:close/>
                    <a:moveTo>
                      <a:pt x="1220" y="1915"/>
                    </a:moveTo>
                    <a:lnTo>
                      <a:pt x="219" y="1915"/>
                    </a:lnTo>
                    <a:lnTo>
                      <a:pt x="219" y="1880"/>
                    </a:lnTo>
                    <a:lnTo>
                      <a:pt x="1220" y="1880"/>
                    </a:lnTo>
                    <a:lnTo>
                      <a:pt x="1220" y="1915"/>
                    </a:lnTo>
                    <a:close/>
                    <a:moveTo>
                      <a:pt x="202" y="129"/>
                    </a:moveTo>
                    <a:lnTo>
                      <a:pt x="569" y="129"/>
                    </a:lnTo>
                    <a:lnTo>
                      <a:pt x="569" y="552"/>
                    </a:lnTo>
                    <a:lnTo>
                      <a:pt x="202" y="552"/>
                    </a:lnTo>
                    <a:lnTo>
                      <a:pt x="202" y="129"/>
                    </a:lnTo>
                    <a:close/>
                    <a:moveTo>
                      <a:pt x="1422" y="387"/>
                    </a:moveTo>
                    <a:lnTo>
                      <a:pt x="1079" y="387"/>
                    </a:lnTo>
                    <a:lnTo>
                      <a:pt x="1079" y="0"/>
                    </a:lnTo>
                    <a:lnTo>
                      <a:pt x="0" y="0"/>
                    </a:lnTo>
                    <a:lnTo>
                      <a:pt x="0" y="2044"/>
                    </a:lnTo>
                    <a:lnTo>
                      <a:pt x="1422" y="2044"/>
                    </a:lnTo>
                    <a:lnTo>
                      <a:pt x="1422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6" name="Freeform 22">
            <a:extLst>
              <a:ext uri="{FF2B5EF4-FFF2-40B4-BE49-F238E27FC236}">
                <a16:creationId xmlns:a16="http://schemas.microsoft.com/office/drawing/2014/main" id="{98911F35-5D72-4C5A-9942-8AF8B68A3D04}"/>
              </a:ext>
            </a:extLst>
          </p:cNvPr>
          <p:cNvSpPr>
            <a:spLocks noEditPoints="1"/>
          </p:cNvSpPr>
          <p:nvPr/>
        </p:nvSpPr>
        <p:spPr bwMode="auto">
          <a:xfrm>
            <a:off x="6294863" y="3524181"/>
            <a:ext cx="488936" cy="532397"/>
          </a:xfrm>
          <a:custGeom>
            <a:avLst/>
            <a:gdLst>
              <a:gd name="T0" fmla="*/ 3275 w 4147"/>
              <a:gd name="T1" fmla="*/ 1910 h 4530"/>
              <a:gd name="T2" fmla="*/ 1277 w 4147"/>
              <a:gd name="T3" fmla="*/ 1317 h 4530"/>
              <a:gd name="T4" fmla="*/ 2017 w 4147"/>
              <a:gd name="T5" fmla="*/ 511 h 4530"/>
              <a:gd name="T6" fmla="*/ 3193 w 4147"/>
              <a:gd name="T7" fmla="*/ 509 h 4530"/>
              <a:gd name="T8" fmla="*/ 3869 w 4147"/>
              <a:gd name="T9" fmla="*/ 1317 h 4530"/>
              <a:gd name="T10" fmla="*/ 3360 w 4147"/>
              <a:gd name="T11" fmla="*/ 4252 h 4530"/>
              <a:gd name="T12" fmla="*/ 4147 w 4147"/>
              <a:gd name="T13" fmla="*/ 4205 h 4530"/>
              <a:gd name="T14" fmla="*/ 2573 w 4147"/>
              <a:gd name="T15" fmla="*/ 4205 h 4530"/>
              <a:gd name="T16" fmla="*/ 3312 w 4147"/>
              <a:gd name="T17" fmla="*/ 2583 h 4530"/>
              <a:gd name="T18" fmla="*/ 3409 w 4147"/>
              <a:gd name="T19" fmla="*/ 2015 h 4530"/>
              <a:gd name="T20" fmla="*/ 3312 w 4147"/>
              <a:gd name="T21" fmla="*/ 2583 h 4530"/>
              <a:gd name="T22" fmla="*/ 3360 w 4147"/>
              <a:gd name="T23" fmla="*/ 3855 h 4530"/>
              <a:gd name="T24" fmla="*/ 4147 w 4147"/>
              <a:gd name="T25" fmla="*/ 3808 h 4530"/>
              <a:gd name="T26" fmla="*/ 3360 w 4147"/>
              <a:gd name="T27" fmla="*/ 4134 h 4530"/>
              <a:gd name="T28" fmla="*/ 2573 w 4147"/>
              <a:gd name="T29" fmla="*/ 3808 h 4530"/>
              <a:gd name="T30" fmla="*/ 1470 w 4147"/>
              <a:gd name="T31" fmla="*/ 3200 h 4530"/>
              <a:gd name="T32" fmla="*/ 787 w 4147"/>
              <a:gd name="T33" fmla="*/ 2686 h 4530"/>
              <a:gd name="T34" fmla="*/ 182 w 4147"/>
              <a:gd name="T35" fmla="*/ 2377 h 4530"/>
              <a:gd name="T36" fmla="*/ 831 w 4147"/>
              <a:gd name="T37" fmla="*/ 2147 h 4530"/>
              <a:gd name="T38" fmla="*/ 1585 w 4147"/>
              <a:gd name="T39" fmla="*/ 2443 h 4530"/>
              <a:gd name="T40" fmla="*/ 1470 w 4147"/>
              <a:gd name="T41" fmla="*/ 3200 h 4530"/>
              <a:gd name="T42" fmla="*/ 395 w 4147"/>
              <a:gd name="T43" fmla="*/ 4308 h 4530"/>
              <a:gd name="T44" fmla="*/ 2439 w 4147"/>
              <a:gd name="T45" fmla="*/ 4405 h 4530"/>
              <a:gd name="T46" fmla="*/ 298 w 4147"/>
              <a:gd name="T47" fmla="*/ 3600 h 4530"/>
              <a:gd name="T48" fmla="*/ 0 w 4147"/>
              <a:gd name="T49" fmla="*/ 3510 h 4530"/>
              <a:gd name="T50" fmla="*/ 649 w 4147"/>
              <a:gd name="T51" fmla="*/ 2457 h 4530"/>
              <a:gd name="T52" fmla="*/ 1403 w 4147"/>
              <a:gd name="T53" fmla="*/ 2753 h 4530"/>
              <a:gd name="T54" fmla="*/ 0 w 4147"/>
              <a:gd name="T55" fmla="*/ 3510 h 4530"/>
              <a:gd name="T56" fmla="*/ 3360 w 4147"/>
              <a:gd name="T57" fmla="*/ 3366 h 4530"/>
              <a:gd name="T58" fmla="*/ 2573 w 4147"/>
              <a:gd name="T59" fmla="*/ 3040 h 4530"/>
              <a:gd name="T60" fmla="*/ 4147 w 4147"/>
              <a:gd name="T61" fmla="*/ 3040 h 4530"/>
              <a:gd name="T62" fmla="*/ 1768 w 4147"/>
              <a:gd name="T63" fmla="*/ 2133 h 4530"/>
              <a:gd name="T64" fmla="*/ 1653 w 4147"/>
              <a:gd name="T65" fmla="*/ 2890 h 4530"/>
              <a:gd name="T66" fmla="*/ 970 w 4147"/>
              <a:gd name="T67" fmla="*/ 2376 h 4530"/>
              <a:gd name="T68" fmla="*/ 365 w 4147"/>
              <a:gd name="T69" fmla="*/ 2067 h 4530"/>
              <a:gd name="T70" fmla="*/ 1014 w 4147"/>
              <a:gd name="T71" fmla="*/ 1837 h 4530"/>
              <a:gd name="T72" fmla="*/ 1768 w 4147"/>
              <a:gd name="T73" fmla="*/ 2133 h 4530"/>
              <a:gd name="T74" fmla="*/ 4147 w 4147"/>
              <a:gd name="T75" fmla="*/ 3126 h 4530"/>
              <a:gd name="T76" fmla="*/ 4100 w 4147"/>
              <a:gd name="T77" fmla="*/ 3516 h 4530"/>
              <a:gd name="T78" fmla="*/ 2608 w 4147"/>
              <a:gd name="T79" fmla="*/ 3501 h 4530"/>
              <a:gd name="T80" fmla="*/ 2573 w 4147"/>
              <a:gd name="T81" fmla="*/ 3126 h 4530"/>
              <a:gd name="T82" fmla="*/ 3293 w 4147"/>
              <a:gd name="T83" fmla="*/ 801 h 4530"/>
              <a:gd name="T84" fmla="*/ 3072 w 4147"/>
              <a:gd name="T85" fmla="*/ 617 h 4530"/>
              <a:gd name="T86" fmla="*/ 2605 w 4147"/>
              <a:gd name="T87" fmla="*/ 129 h 4530"/>
              <a:gd name="T88" fmla="*/ 2139 w 4147"/>
              <a:gd name="T89" fmla="*/ 624 h 4530"/>
              <a:gd name="T90" fmla="*/ 1908 w 4147"/>
              <a:gd name="T91" fmla="*/ 798 h 4530"/>
              <a:gd name="T92" fmla="*/ 1848 w 4147"/>
              <a:gd name="T93" fmla="*/ 853 h 4530"/>
              <a:gd name="T94" fmla="*/ 1871 w 4147"/>
              <a:gd name="T95" fmla="*/ 1781 h 4530"/>
              <a:gd name="T96" fmla="*/ 3740 w 4147"/>
              <a:gd name="T97" fmla="*/ 1317 h 4530"/>
              <a:gd name="T98" fmla="*/ 3298 w 4147"/>
              <a:gd name="T99" fmla="*/ 851 h 4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47" h="4530">
                <a:moveTo>
                  <a:pt x="3869" y="1317"/>
                </a:moveTo>
                <a:cubicBezTo>
                  <a:pt x="3869" y="1644"/>
                  <a:pt x="3603" y="1910"/>
                  <a:pt x="3275" y="1910"/>
                </a:cubicBezTo>
                <a:lnTo>
                  <a:pt x="1871" y="1910"/>
                </a:lnTo>
                <a:cubicBezTo>
                  <a:pt x="1544" y="1910"/>
                  <a:pt x="1277" y="1644"/>
                  <a:pt x="1277" y="1317"/>
                </a:cubicBezTo>
                <a:cubicBezTo>
                  <a:pt x="1277" y="1016"/>
                  <a:pt x="1500" y="767"/>
                  <a:pt x="1792" y="729"/>
                </a:cubicBezTo>
                <a:cubicBezTo>
                  <a:pt x="1826" y="623"/>
                  <a:pt x="1911" y="541"/>
                  <a:pt x="2017" y="511"/>
                </a:cubicBezTo>
                <a:cubicBezTo>
                  <a:pt x="2058" y="221"/>
                  <a:pt x="2307" y="0"/>
                  <a:pt x="2605" y="0"/>
                </a:cubicBezTo>
                <a:cubicBezTo>
                  <a:pt x="2902" y="0"/>
                  <a:pt x="3151" y="220"/>
                  <a:pt x="3193" y="509"/>
                </a:cubicBezTo>
                <a:cubicBezTo>
                  <a:pt x="3300" y="543"/>
                  <a:pt x="3384" y="630"/>
                  <a:pt x="3412" y="739"/>
                </a:cubicBezTo>
                <a:cubicBezTo>
                  <a:pt x="3679" y="802"/>
                  <a:pt x="3869" y="1038"/>
                  <a:pt x="3869" y="1317"/>
                </a:cubicBezTo>
                <a:close/>
                <a:moveTo>
                  <a:pt x="2573" y="3926"/>
                </a:moveTo>
                <a:cubicBezTo>
                  <a:pt x="2573" y="4106"/>
                  <a:pt x="2925" y="4252"/>
                  <a:pt x="3360" y="4252"/>
                </a:cubicBezTo>
                <a:cubicBezTo>
                  <a:pt x="3795" y="4252"/>
                  <a:pt x="4147" y="4106"/>
                  <a:pt x="4147" y="3926"/>
                </a:cubicBezTo>
                <a:lnTo>
                  <a:pt x="4147" y="4205"/>
                </a:lnTo>
                <a:cubicBezTo>
                  <a:pt x="4147" y="4384"/>
                  <a:pt x="3795" y="4530"/>
                  <a:pt x="3360" y="4530"/>
                </a:cubicBezTo>
                <a:cubicBezTo>
                  <a:pt x="2925" y="4530"/>
                  <a:pt x="2573" y="4384"/>
                  <a:pt x="2573" y="4205"/>
                </a:cubicBezTo>
                <a:lnTo>
                  <a:pt x="2573" y="3926"/>
                </a:lnTo>
                <a:close/>
                <a:moveTo>
                  <a:pt x="3312" y="2583"/>
                </a:moveTo>
                <a:lnTo>
                  <a:pt x="3409" y="2583"/>
                </a:lnTo>
                <a:lnTo>
                  <a:pt x="3409" y="2015"/>
                </a:lnTo>
                <a:lnTo>
                  <a:pt x="3312" y="2015"/>
                </a:lnTo>
                <a:lnTo>
                  <a:pt x="3312" y="2583"/>
                </a:lnTo>
                <a:close/>
                <a:moveTo>
                  <a:pt x="2573" y="3529"/>
                </a:moveTo>
                <a:cubicBezTo>
                  <a:pt x="2573" y="3709"/>
                  <a:pt x="2925" y="3855"/>
                  <a:pt x="3360" y="3855"/>
                </a:cubicBezTo>
                <a:cubicBezTo>
                  <a:pt x="3795" y="3855"/>
                  <a:pt x="4147" y="3709"/>
                  <a:pt x="4147" y="3529"/>
                </a:cubicBezTo>
                <a:lnTo>
                  <a:pt x="4147" y="3808"/>
                </a:lnTo>
                <a:cubicBezTo>
                  <a:pt x="4147" y="3848"/>
                  <a:pt x="4131" y="3885"/>
                  <a:pt x="4100" y="3920"/>
                </a:cubicBezTo>
                <a:cubicBezTo>
                  <a:pt x="3989" y="4045"/>
                  <a:pt x="3700" y="4134"/>
                  <a:pt x="3360" y="4134"/>
                </a:cubicBezTo>
                <a:cubicBezTo>
                  <a:pt x="3007" y="4134"/>
                  <a:pt x="2708" y="4038"/>
                  <a:pt x="2608" y="3905"/>
                </a:cubicBezTo>
                <a:cubicBezTo>
                  <a:pt x="2585" y="3874"/>
                  <a:pt x="2573" y="3842"/>
                  <a:pt x="2573" y="3808"/>
                </a:cubicBezTo>
                <a:lnTo>
                  <a:pt x="2573" y="3529"/>
                </a:lnTo>
                <a:close/>
                <a:moveTo>
                  <a:pt x="1470" y="3200"/>
                </a:moveTo>
                <a:lnTo>
                  <a:pt x="1470" y="2686"/>
                </a:lnTo>
                <a:lnTo>
                  <a:pt x="787" y="2686"/>
                </a:lnTo>
                <a:lnTo>
                  <a:pt x="702" y="2377"/>
                </a:lnTo>
                <a:lnTo>
                  <a:pt x="182" y="2377"/>
                </a:lnTo>
                <a:lnTo>
                  <a:pt x="182" y="2147"/>
                </a:lnTo>
                <a:lnTo>
                  <a:pt x="831" y="2147"/>
                </a:lnTo>
                <a:lnTo>
                  <a:pt x="906" y="2443"/>
                </a:lnTo>
                <a:lnTo>
                  <a:pt x="1585" y="2443"/>
                </a:lnTo>
                <a:lnTo>
                  <a:pt x="1585" y="3200"/>
                </a:lnTo>
                <a:lnTo>
                  <a:pt x="1470" y="3200"/>
                </a:lnTo>
                <a:close/>
                <a:moveTo>
                  <a:pt x="395" y="3600"/>
                </a:moveTo>
                <a:lnTo>
                  <a:pt x="395" y="4308"/>
                </a:lnTo>
                <a:lnTo>
                  <a:pt x="2439" y="4308"/>
                </a:lnTo>
                <a:lnTo>
                  <a:pt x="2439" y="4405"/>
                </a:lnTo>
                <a:lnTo>
                  <a:pt x="298" y="4405"/>
                </a:lnTo>
                <a:lnTo>
                  <a:pt x="298" y="3600"/>
                </a:lnTo>
                <a:lnTo>
                  <a:pt x="395" y="3600"/>
                </a:lnTo>
                <a:close/>
                <a:moveTo>
                  <a:pt x="0" y="3510"/>
                </a:moveTo>
                <a:lnTo>
                  <a:pt x="0" y="2457"/>
                </a:lnTo>
                <a:lnTo>
                  <a:pt x="649" y="2457"/>
                </a:lnTo>
                <a:lnTo>
                  <a:pt x="725" y="2753"/>
                </a:lnTo>
                <a:lnTo>
                  <a:pt x="1403" y="2753"/>
                </a:lnTo>
                <a:lnTo>
                  <a:pt x="1403" y="3510"/>
                </a:lnTo>
                <a:lnTo>
                  <a:pt x="0" y="3510"/>
                </a:lnTo>
                <a:close/>
                <a:moveTo>
                  <a:pt x="4122" y="3121"/>
                </a:moveTo>
                <a:cubicBezTo>
                  <a:pt x="4035" y="3262"/>
                  <a:pt x="3727" y="3366"/>
                  <a:pt x="3360" y="3366"/>
                </a:cubicBezTo>
                <a:cubicBezTo>
                  <a:pt x="2993" y="3366"/>
                  <a:pt x="2685" y="3262"/>
                  <a:pt x="2598" y="3121"/>
                </a:cubicBezTo>
                <a:cubicBezTo>
                  <a:pt x="2582" y="3095"/>
                  <a:pt x="2573" y="3068"/>
                  <a:pt x="2573" y="3040"/>
                </a:cubicBezTo>
                <a:cubicBezTo>
                  <a:pt x="2573" y="2860"/>
                  <a:pt x="2925" y="2714"/>
                  <a:pt x="3360" y="2714"/>
                </a:cubicBezTo>
                <a:cubicBezTo>
                  <a:pt x="3795" y="2714"/>
                  <a:pt x="4147" y="2860"/>
                  <a:pt x="4147" y="3040"/>
                </a:cubicBezTo>
                <a:cubicBezTo>
                  <a:pt x="4147" y="3068"/>
                  <a:pt x="4139" y="3095"/>
                  <a:pt x="4122" y="3121"/>
                </a:cubicBezTo>
                <a:close/>
                <a:moveTo>
                  <a:pt x="1768" y="2133"/>
                </a:moveTo>
                <a:lnTo>
                  <a:pt x="1768" y="2890"/>
                </a:lnTo>
                <a:lnTo>
                  <a:pt x="1653" y="2890"/>
                </a:lnTo>
                <a:lnTo>
                  <a:pt x="1653" y="2376"/>
                </a:lnTo>
                <a:lnTo>
                  <a:pt x="970" y="2376"/>
                </a:lnTo>
                <a:lnTo>
                  <a:pt x="885" y="2067"/>
                </a:lnTo>
                <a:lnTo>
                  <a:pt x="365" y="2067"/>
                </a:lnTo>
                <a:lnTo>
                  <a:pt x="365" y="1837"/>
                </a:lnTo>
                <a:lnTo>
                  <a:pt x="1014" y="1837"/>
                </a:lnTo>
                <a:lnTo>
                  <a:pt x="1089" y="2133"/>
                </a:lnTo>
                <a:lnTo>
                  <a:pt x="1768" y="2133"/>
                </a:lnTo>
                <a:close/>
                <a:moveTo>
                  <a:pt x="3360" y="3451"/>
                </a:moveTo>
                <a:cubicBezTo>
                  <a:pt x="3795" y="3451"/>
                  <a:pt x="4147" y="3306"/>
                  <a:pt x="4147" y="3126"/>
                </a:cubicBezTo>
                <a:lnTo>
                  <a:pt x="4147" y="3404"/>
                </a:lnTo>
                <a:cubicBezTo>
                  <a:pt x="4147" y="3444"/>
                  <a:pt x="4131" y="3482"/>
                  <a:pt x="4100" y="3516"/>
                </a:cubicBezTo>
                <a:cubicBezTo>
                  <a:pt x="3989" y="3641"/>
                  <a:pt x="3700" y="3730"/>
                  <a:pt x="3360" y="3730"/>
                </a:cubicBezTo>
                <a:cubicBezTo>
                  <a:pt x="3007" y="3730"/>
                  <a:pt x="2708" y="3634"/>
                  <a:pt x="2608" y="3501"/>
                </a:cubicBezTo>
                <a:cubicBezTo>
                  <a:pt x="2585" y="3471"/>
                  <a:pt x="2573" y="3438"/>
                  <a:pt x="2573" y="3404"/>
                </a:cubicBezTo>
                <a:lnTo>
                  <a:pt x="2573" y="3126"/>
                </a:lnTo>
                <a:cubicBezTo>
                  <a:pt x="2573" y="3306"/>
                  <a:pt x="2925" y="3451"/>
                  <a:pt x="3360" y="3451"/>
                </a:cubicBezTo>
                <a:close/>
                <a:moveTo>
                  <a:pt x="3293" y="801"/>
                </a:moveTo>
                <a:cubicBezTo>
                  <a:pt x="3283" y="711"/>
                  <a:pt x="3214" y="639"/>
                  <a:pt x="3124" y="625"/>
                </a:cubicBezTo>
                <a:lnTo>
                  <a:pt x="3072" y="617"/>
                </a:lnTo>
                <a:lnTo>
                  <a:pt x="3069" y="565"/>
                </a:lnTo>
                <a:cubicBezTo>
                  <a:pt x="3054" y="321"/>
                  <a:pt x="2850" y="129"/>
                  <a:pt x="2605" y="129"/>
                </a:cubicBezTo>
                <a:cubicBezTo>
                  <a:pt x="2358" y="129"/>
                  <a:pt x="2155" y="322"/>
                  <a:pt x="2142" y="569"/>
                </a:cubicBezTo>
                <a:lnTo>
                  <a:pt x="2139" y="624"/>
                </a:lnTo>
                <a:lnTo>
                  <a:pt x="2084" y="629"/>
                </a:lnTo>
                <a:cubicBezTo>
                  <a:pt x="1994" y="639"/>
                  <a:pt x="1922" y="709"/>
                  <a:pt x="1908" y="798"/>
                </a:cubicBezTo>
                <a:lnTo>
                  <a:pt x="1900" y="851"/>
                </a:lnTo>
                <a:lnTo>
                  <a:pt x="1848" y="853"/>
                </a:lnTo>
                <a:cubicBezTo>
                  <a:pt x="1600" y="865"/>
                  <a:pt x="1406" y="1069"/>
                  <a:pt x="1406" y="1317"/>
                </a:cubicBezTo>
                <a:cubicBezTo>
                  <a:pt x="1406" y="1573"/>
                  <a:pt x="1615" y="1781"/>
                  <a:pt x="1871" y="1781"/>
                </a:cubicBezTo>
                <a:lnTo>
                  <a:pt x="3275" y="1781"/>
                </a:lnTo>
                <a:cubicBezTo>
                  <a:pt x="3531" y="1781"/>
                  <a:pt x="3740" y="1573"/>
                  <a:pt x="3740" y="1317"/>
                </a:cubicBezTo>
                <a:cubicBezTo>
                  <a:pt x="3740" y="1090"/>
                  <a:pt x="3571" y="893"/>
                  <a:pt x="3347" y="858"/>
                </a:cubicBezTo>
                <a:lnTo>
                  <a:pt x="3298" y="851"/>
                </a:lnTo>
                <a:lnTo>
                  <a:pt x="3293" y="80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1767689949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: скругленные верхние углы 39">
            <a:extLst>
              <a:ext uri="{FF2B5EF4-FFF2-40B4-BE49-F238E27FC236}">
                <a16:creationId xmlns:a16="http://schemas.microsoft.com/office/drawing/2014/main" id="{836CD650-B791-4C44-82A9-E931FBC5EBB0}"/>
              </a:ext>
            </a:extLst>
          </p:cNvPr>
          <p:cNvSpPr/>
          <p:nvPr/>
        </p:nvSpPr>
        <p:spPr bwMode="auto">
          <a:xfrm rot="16200000">
            <a:off x="6996188" y="2469239"/>
            <a:ext cx="337557" cy="378657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3CA0">
              <a:alpha val="93000"/>
            </a:srgbClr>
          </a:solidFill>
          <a:ln>
            <a:noFill/>
          </a:ln>
          <a:effectLst/>
        </p:spPr>
        <p:txBody>
          <a:bodyPr vert="vert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en-US" dirty="0">
                <a:solidFill>
                  <a:schemeClr val="bg1"/>
                </a:solidFill>
              </a:rPr>
              <a:t>CIM </a:t>
            </a:r>
            <a:r>
              <a:rPr lang="ru-RU" dirty="0">
                <a:solidFill>
                  <a:schemeClr val="bg1"/>
                </a:solidFill>
              </a:rPr>
              <a:t>определяет структуру данных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6C2DF14-369B-4E0A-8374-D6FAC6431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7" y="1131008"/>
            <a:ext cx="4962138" cy="3591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information model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57759C-6F79-44ED-AB32-8055C2187654}"/>
              </a:ext>
            </a:extLst>
          </p:cNvPr>
          <p:cNvSpPr/>
          <p:nvPr/>
        </p:nvSpPr>
        <p:spPr>
          <a:xfrm>
            <a:off x="5218015" y="1131008"/>
            <a:ext cx="3847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3CA0"/>
                </a:solidFill>
              </a:rPr>
              <a:t>CIM (</a:t>
            </a:r>
            <a:r>
              <a:rPr lang="ru-RU" dirty="0">
                <a:solidFill>
                  <a:srgbClr val="003CA0"/>
                </a:solidFill>
              </a:rPr>
              <a:t>общая информационная модель) </a:t>
            </a:r>
            <a:r>
              <a:rPr lang="ru-RU" b="0" dirty="0"/>
              <a:t>– это </a:t>
            </a:r>
            <a:r>
              <a:rPr lang="ru-RU" dirty="0"/>
              <a:t>абстрактная</a:t>
            </a:r>
            <a:r>
              <a:rPr lang="ru-RU" b="0" dirty="0"/>
              <a:t> модель, описывающая основные элементы электроэнергетической системы, их свойства и связи между ними в виде общепризнанных и одинаково понимаемых определений и понятий </a:t>
            </a:r>
            <a:endParaRPr lang="en-US" altLang="ru-RU" sz="1800" b="0" kern="0" dirty="0">
              <a:solidFill>
                <a:srgbClr val="316176"/>
              </a:solidFill>
            </a:endParaRPr>
          </a:p>
        </p:txBody>
      </p:sp>
      <p:pic>
        <p:nvPicPr>
          <p:cNvPr id="11" name="Рисунок 10" descr="Программист">
            <a:extLst>
              <a:ext uri="{FF2B5EF4-FFF2-40B4-BE49-F238E27FC236}">
                <a16:creationId xmlns:a16="http://schemas.microsoft.com/office/drawing/2014/main" id="{D86FE53E-504E-4FF1-B641-19FF923ED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3456" y="4056473"/>
            <a:ext cx="474830" cy="474830"/>
          </a:xfrm>
          <a:prstGeom prst="rect">
            <a:avLst/>
          </a:prstGeom>
          <a:effectLst>
            <a:glow rad="12700">
              <a:schemeClr val="bg1">
                <a:alpha val="40000"/>
              </a:schemeClr>
            </a:glow>
          </a:effectLst>
        </p:spPr>
      </p:pic>
      <p:pic>
        <p:nvPicPr>
          <p:cNvPr id="12" name="Рисунок 11" descr="Программист">
            <a:extLst>
              <a:ext uri="{FF2B5EF4-FFF2-40B4-BE49-F238E27FC236}">
                <a16:creationId xmlns:a16="http://schemas.microsoft.com/office/drawing/2014/main" id="{5BA95C3C-2487-4103-8ABA-1931300B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7081" y="3615525"/>
            <a:ext cx="474830" cy="474830"/>
          </a:xfrm>
          <a:prstGeom prst="rect">
            <a:avLst/>
          </a:prstGeom>
          <a:effectLst>
            <a:glow rad="12700">
              <a:schemeClr val="bg1">
                <a:alpha val="40000"/>
              </a:schemeClr>
            </a:glow>
          </a:effectLst>
        </p:spPr>
      </p:pic>
      <p:pic>
        <p:nvPicPr>
          <p:cNvPr id="13" name="Рисунок 12" descr="Программист">
            <a:extLst>
              <a:ext uri="{FF2B5EF4-FFF2-40B4-BE49-F238E27FC236}">
                <a16:creationId xmlns:a16="http://schemas.microsoft.com/office/drawing/2014/main" id="{AEDC74ED-2359-4301-BACD-C31CCB40B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971" y="3372974"/>
            <a:ext cx="474830" cy="474830"/>
          </a:xfrm>
          <a:prstGeom prst="rect">
            <a:avLst/>
          </a:prstGeom>
          <a:effectLst>
            <a:glow rad="12700">
              <a:schemeClr val="bg1">
                <a:alpha val="40000"/>
              </a:schemeClr>
            </a:glow>
          </a:effectLst>
        </p:spPr>
      </p:pic>
      <p:pic>
        <p:nvPicPr>
          <p:cNvPr id="14" name="Рисунок 13" descr="Программист">
            <a:extLst>
              <a:ext uri="{FF2B5EF4-FFF2-40B4-BE49-F238E27FC236}">
                <a16:creationId xmlns:a16="http://schemas.microsoft.com/office/drawing/2014/main" id="{06648BFE-AC3D-46B9-B742-53EED5DA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1844" y="2360356"/>
            <a:ext cx="474830" cy="474830"/>
          </a:xfrm>
          <a:prstGeom prst="rect">
            <a:avLst/>
          </a:prstGeom>
          <a:effectLst>
            <a:glow rad="12700">
              <a:schemeClr val="bg1">
                <a:alpha val="40000"/>
              </a:schemeClr>
            </a:glow>
          </a:effectLst>
        </p:spPr>
      </p:pic>
      <p:pic>
        <p:nvPicPr>
          <p:cNvPr id="15" name="Рисунок 14" descr="Программист">
            <a:extLst>
              <a:ext uri="{FF2B5EF4-FFF2-40B4-BE49-F238E27FC236}">
                <a16:creationId xmlns:a16="http://schemas.microsoft.com/office/drawing/2014/main" id="{A52ECD6E-B33C-4208-BFDC-B06928A06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6902" y="2573202"/>
            <a:ext cx="474830" cy="474830"/>
          </a:xfrm>
          <a:prstGeom prst="rect">
            <a:avLst/>
          </a:prstGeom>
          <a:effectLst>
            <a:glow rad="12700">
              <a:schemeClr val="bg1">
                <a:alpha val="40000"/>
              </a:schemeClr>
            </a:glow>
          </a:effectLst>
        </p:spPr>
      </p:pic>
      <p:pic>
        <p:nvPicPr>
          <p:cNvPr id="16" name="Рисунок 15" descr="Программист">
            <a:extLst>
              <a:ext uri="{FF2B5EF4-FFF2-40B4-BE49-F238E27FC236}">
                <a16:creationId xmlns:a16="http://schemas.microsoft.com/office/drawing/2014/main" id="{E6A56664-429E-43ED-981D-4CD02F5C0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952" y="2724771"/>
            <a:ext cx="474830" cy="474830"/>
          </a:xfrm>
          <a:prstGeom prst="rect">
            <a:avLst/>
          </a:prstGeom>
          <a:effectLst>
            <a:glow rad="12700">
              <a:schemeClr val="bg1">
                <a:alpha val="40000"/>
              </a:schemeClr>
            </a:glow>
          </a:effectLst>
        </p:spPr>
      </p:pic>
      <p:pic>
        <p:nvPicPr>
          <p:cNvPr id="18" name="Рисунок 17" descr="Программист">
            <a:extLst>
              <a:ext uri="{FF2B5EF4-FFF2-40B4-BE49-F238E27FC236}">
                <a16:creationId xmlns:a16="http://schemas.microsoft.com/office/drawing/2014/main" id="{7D2ADEA8-2A91-4E0B-B422-C5E4D6320C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7318" y="1183708"/>
            <a:ext cx="315827" cy="315827"/>
          </a:xfrm>
          <a:prstGeom prst="rect">
            <a:avLst/>
          </a:prstGeom>
        </p:spPr>
      </p:pic>
      <p:pic>
        <p:nvPicPr>
          <p:cNvPr id="20" name="Рисунок 19" descr="Программист">
            <a:extLst>
              <a:ext uri="{FF2B5EF4-FFF2-40B4-BE49-F238E27FC236}">
                <a16:creationId xmlns:a16="http://schemas.microsoft.com/office/drawing/2014/main" id="{89F575F5-FD82-4B64-B233-AA63BD8A97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7872" y="1116062"/>
            <a:ext cx="315827" cy="315827"/>
          </a:xfrm>
          <a:prstGeom prst="rect">
            <a:avLst/>
          </a:prstGeom>
        </p:spPr>
      </p:pic>
      <p:pic>
        <p:nvPicPr>
          <p:cNvPr id="21" name="Рисунок 20" descr="Программист">
            <a:extLst>
              <a:ext uri="{FF2B5EF4-FFF2-40B4-BE49-F238E27FC236}">
                <a16:creationId xmlns:a16="http://schemas.microsoft.com/office/drawing/2014/main" id="{A0BABA8D-B454-462D-8BDB-C71AE7941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5905" y="1201916"/>
            <a:ext cx="315827" cy="315827"/>
          </a:xfrm>
          <a:prstGeom prst="rect">
            <a:avLst/>
          </a:prstGeom>
        </p:spPr>
      </p:pic>
      <p:pic>
        <p:nvPicPr>
          <p:cNvPr id="22" name="Рисунок 21" descr="Программист">
            <a:extLst>
              <a:ext uri="{FF2B5EF4-FFF2-40B4-BE49-F238E27FC236}">
                <a16:creationId xmlns:a16="http://schemas.microsoft.com/office/drawing/2014/main" id="{AC812DA6-4057-4831-B0BE-23C4C9FDD8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40740" y="1149961"/>
            <a:ext cx="315827" cy="315827"/>
          </a:xfrm>
          <a:prstGeom prst="rect">
            <a:avLst/>
          </a:prstGeom>
        </p:spPr>
      </p:pic>
      <p:pic>
        <p:nvPicPr>
          <p:cNvPr id="23" name="Рисунок 22" descr="Программист">
            <a:extLst>
              <a:ext uri="{FF2B5EF4-FFF2-40B4-BE49-F238E27FC236}">
                <a16:creationId xmlns:a16="http://schemas.microsoft.com/office/drawing/2014/main" id="{6C42D943-17C0-4A42-A2F6-49F04CBFBF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84492" y="1087443"/>
            <a:ext cx="315827" cy="315827"/>
          </a:xfrm>
          <a:prstGeom prst="rect">
            <a:avLst/>
          </a:prstGeom>
        </p:spPr>
      </p:pic>
      <p:pic>
        <p:nvPicPr>
          <p:cNvPr id="24" name="Рисунок 23" descr="Программист">
            <a:extLst>
              <a:ext uri="{FF2B5EF4-FFF2-40B4-BE49-F238E27FC236}">
                <a16:creationId xmlns:a16="http://schemas.microsoft.com/office/drawing/2014/main" id="{93A8AEFF-24F1-40DD-B798-259C14B925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0695" y="1197732"/>
            <a:ext cx="315827" cy="315827"/>
          </a:xfrm>
          <a:prstGeom prst="rect">
            <a:avLst/>
          </a:prstGeom>
        </p:spPr>
      </p:pic>
      <p:sp>
        <p:nvSpPr>
          <p:cNvPr id="25" name="Облачко с текстом: овальное 24">
            <a:extLst>
              <a:ext uri="{FF2B5EF4-FFF2-40B4-BE49-F238E27FC236}">
                <a16:creationId xmlns:a16="http://schemas.microsoft.com/office/drawing/2014/main" id="{C5F1D4D4-4E27-4666-8E1A-A0648D96637C}"/>
              </a:ext>
            </a:extLst>
          </p:cNvPr>
          <p:cNvSpPr/>
          <p:nvPr/>
        </p:nvSpPr>
        <p:spPr bwMode="auto">
          <a:xfrm>
            <a:off x="4259893" y="2570708"/>
            <a:ext cx="908752" cy="628893"/>
          </a:xfrm>
          <a:prstGeom prst="wedgeEllipseCallout">
            <a:avLst>
              <a:gd name="adj1" fmla="val -27737"/>
              <a:gd name="adj2" fmla="val 87575"/>
            </a:avLst>
          </a:prstGeom>
          <a:gradFill flip="none" rotWithShape="1">
            <a:gsLst>
              <a:gs pos="0">
                <a:srgbClr val="FF9999">
                  <a:alpha val="70000"/>
                </a:srgbClr>
              </a:gs>
              <a:gs pos="100000">
                <a:schemeClr val="bg1">
                  <a:alpha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  <a:prstDash val="sysDot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fr-FR" sz="1050" dirty="0">
                <a:solidFill>
                  <a:srgbClr val="FF0000"/>
                </a:solidFill>
              </a:rPr>
              <a:t>Parlez-vous francais</a:t>
            </a:r>
            <a:r>
              <a:rPr lang="en-US" sz="1050" dirty="0">
                <a:solidFill>
                  <a:srgbClr val="FF0000"/>
                </a:solidFill>
              </a:rPr>
              <a:t>?</a:t>
            </a:r>
            <a:endParaRPr lang="ru-RU" sz="1050" dirty="0">
              <a:solidFill>
                <a:srgbClr val="FF0000"/>
              </a:solidFill>
            </a:endParaRPr>
          </a:p>
        </p:txBody>
      </p:sp>
      <p:sp>
        <p:nvSpPr>
          <p:cNvPr id="26" name="Облачко с текстом: овальное 25">
            <a:extLst>
              <a:ext uri="{FF2B5EF4-FFF2-40B4-BE49-F238E27FC236}">
                <a16:creationId xmlns:a16="http://schemas.microsoft.com/office/drawing/2014/main" id="{35AE01B4-5967-4FDC-A8C6-60F061AC41BA}"/>
              </a:ext>
            </a:extLst>
          </p:cNvPr>
          <p:cNvSpPr/>
          <p:nvPr/>
        </p:nvSpPr>
        <p:spPr bwMode="auto">
          <a:xfrm>
            <a:off x="2858306" y="2903013"/>
            <a:ext cx="793059" cy="665184"/>
          </a:xfrm>
          <a:prstGeom prst="wedgeEllipseCallout">
            <a:avLst>
              <a:gd name="adj1" fmla="val 41694"/>
              <a:gd name="adj2" fmla="val 71065"/>
            </a:avLst>
          </a:prstGeom>
          <a:gradFill flip="none" rotWithShape="1">
            <a:gsLst>
              <a:gs pos="0">
                <a:srgbClr val="FF9999">
                  <a:alpha val="70000"/>
                </a:srgbClr>
              </a:gs>
              <a:gs pos="100000">
                <a:schemeClr val="bg1">
                  <a:alpha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  <a:prstDash val="sysDot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Do you speak English?</a:t>
            </a:r>
            <a:endParaRPr lang="it-IT" sz="1050" dirty="0">
              <a:solidFill>
                <a:srgbClr val="FF0000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D15D12-1259-460F-8FF3-3A9CEE555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30" y="1563769"/>
            <a:ext cx="1295153" cy="131773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7355403-E6FD-4EB5-BB17-EA0B42EE3E79}"/>
              </a:ext>
            </a:extLst>
          </p:cNvPr>
          <p:cNvSpPr/>
          <p:nvPr/>
        </p:nvSpPr>
        <p:spPr>
          <a:xfrm>
            <a:off x="4061808" y="3788292"/>
            <a:ext cx="8032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100" dirty="0"/>
              <a:t>Франция</a:t>
            </a:r>
            <a:endParaRPr lang="en-US" altLang="ru-RU" sz="2000" kern="0" dirty="0">
              <a:solidFill>
                <a:srgbClr val="003CA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2E8B15-EE58-494A-9900-75FDB5372834}"/>
              </a:ext>
            </a:extLst>
          </p:cNvPr>
          <p:cNvSpPr/>
          <p:nvPr/>
        </p:nvSpPr>
        <p:spPr>
          <a:xfrm>
            <a:off x="2916504" y="4056473"/>
            <a:ext cx="15744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100" dirty="0"/>
              <a:t>Великобритания</a:t>
            </a:r>
            <a:endParaRPr lang="en-US" altLang="ru-RU" sz="2000" kern="0" dirty="0">
              <a:solidFill>
                <a:srgbClr val="003CA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8C74A3F-0EF7-4475-B90D-A0CAE49F1E14}"/>
              </a:ext>
            </a:extLst>
          </p:cNvPr>
          <p:cNvSpPr/>
          <p:nvPr/>
        </p:nvSpPr>
        <p:spPr>
          <a:xfrm>
            <a:off x="3406954" y="2775012"/>
            <a:ext cx="7541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altLang="ru-RU" sz="1100" kern="0" dirty="0"/>
              <a:t>Россия</a:t>
            </a:r>
            <a:endParaRPr lang="en-US" altLang="ru-RU" sz="2000" kern="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5FBE973-F1DB-44B3-B96C-ED1FDC7A48E1}"/>
              </a:ext>
            </a:extLst>
          </p:cNvPr>
          <p:cNvSpPr/>
          <p:nvPr/>
        </p:nvSpPr>
        <p:spPr>
          <a:xfrm>
            <a:off x="2249268" y="4460670"/>
            <a:ext cx="8032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100" dirty="0"/>
              <a:t>Испания</a:t>
            </a:r>
            <a:endParaRPr lang="en-US" altLang="ru-RU" sz="2000" kern="0" dirty="0">
              <a:solidFill>
                <a:srgbClr val="003CA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F1F33A0-23F5-4224-BED7-D665969B3FD4}"/>
              </a:ext>
            </a:extLst>
          </p:cNvPr>
          <p:cNvSpPr/>
          <p:nvPr/>
        </p:nvSpPr>
        <p:spPr>
          <a:xfrm>
            <a:off x="2047711" y="2998338"/>
            <a:ext cx="8601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100" dirty="0"/>
              <a:t>Германия</a:t>
            </a:r>
            <a:endParaRPr lang="en-US" altLang="ru-RU" sz="2000" kern="0" dirty="0">
              <a:solidFill>
                <a:srgbClr val="003CA0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0894701-E9D1-44CF-A1A2-5A5B19F677EB}"/>
              </a:ext>
            </a:extLst>
          </p:cNvPr>
          <p:cNvSpPr/>
          <p:nvPr/>
        </p:nvSpPr>
        <p:spPr>
          <a:xfrm>
            <a:off x="161262" y="3171297"/>
            <a:ext cx="7541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altLang="ru-RU" sz="1100" kern="0" dirty="0"/>
              <a:t>США</a:t>
            </a:r>
            <a:endParaRPr lang="en-US" altLang="ru-RU" sz="2000" kern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3CACDB-BC15-4C7F-A830-376F296564C6}"/>
              </a:ext>
            </a:extLst>
          </p:cNvPr>
          <p:cNvSpPr txBox="1"/>
          <p:nvPr/>
        </p:nvSpPr>
        <p:spPr>
          <a:xfrm>
            <a:off x="5271677" y="2726599"/>
            <a:ext cx="3793349" cy="45677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en-US" dirty="0">
                <a:solidFill>
                  <a:srgbClr val="003CA0"/>
                </a:solidFill>
              </a:rPr>
              <a:t>CIM</a:t>
            </a:r>
            <a:r>
              <a:rPr lang="ru-RU" dirty="0">
                <a:solidFill>
                  <a:srgbClr val="003CA0"/>
                </a:solidFill>
              </a:rPr>
              <a:t> утверждена МЭК в виде стандартов: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11B5014-A521-492C-A119-FCF2C7582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80467"/>
              </p:ext>
            </p:extLst>
          </p:nvPr>
        </p:nvGraphicFramePr>
        <p:xfrm>
          <a:off x="5515537" y="3439199"/>
          <a:ext cx="3290124" cy="4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991">
                  <a:extLst>
                    <a:ext uri="{9D8B030D-6E8A-4147-A177-3AD203B41FA5}">
                      <a16:colId xmlns:a16="http://schemas.microsoft.com/office/drawing/2014/main" val="607426437"/>
                    </a:ext>
                  </a:extLst>
                </a:gridCol>
                <a:gridCol w="139948">
                  <a:extLst>
                    <a:ext uri="{9D8B030D-6E8A-4147-A177-3AD203B41FA5}">
                      <a16:colId xmlns:a16="http://schemas.microsoft.com/office/drawing/2014/main" val="1763688548"/>
                    </a:ext>
                  </a:extLst>
                </a:gridCol>
                <a:gridCol w="1009829">
                  <a:extLst>
                    <a:ext uri="{9D8B030D-6E8A-4147-A177-3AD203B41FA5}">
                      <a16:colId xmlns:a16="http://schemas.microsoft.com/office/drawing/2014/main" val="2222502988"/>
                    </a:ext>
                  </a:extLst>
                </a:gridCol>
                <a:gridCol w="159527">
                  <a:extLst>
                    <a:ext uri="{9D8B030D-6E8A-4147-A177-3AD203B41FA5}">
                      <a16:colId xmlns:a16="http://schemas.microsoft.com/office/drawing/2014/main" val="2456727858"/>
                    </a:ext>
                  </a:extLst>
                </a:gridCol>
                <a:gridCol w="1009829">
                  <a:extLst>
                    <a:ext uri="{9D8B030D-6E8A-4147-A177-3AD203B41FA5}">
                      <a16:colId xmlns:a16="http://schemas.microsoft.com/office/drawing/2014/main" val="1067398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IEC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61970-301</a:t>
                      </a:r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IEC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61968-11</a:t>
                      </a:r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b="0" dirty="0">
                          <a:solidFill>
                            <a:schemeClr val="tx1"/>
                          </a:solidFill>
                        </a:rPr>
                        <a:t>IEC</a:t>
                      </a:r>
                      <a:endParaRPr lang="ru-RU" alt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dirty="0">
                          <a:solidFill>
                            <a:schemeClr val="tx1"/>
                          </a:solidFill>
                        </a:rPr>
                        <a:t>62325-301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650397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7EFF0FA-D9A0-49E8-A8A4-BB272F73A43C}"/>
              </a:ext>
            </a:extLst>
          </p:cNvPr>
          <p:cNvGrpSpPr/>
          <p:nvPr/>
        </p:nvGrpSpPr>
        <p:grpSpPr>
          <a:xfrm>
            <a:off x="5795992" y="3068912"/>
            <a:ext cx="359251" cy="359251"/>
            <a:chOff x="7554703" y="2344419"/>
            <a:chExt cx="418266" cy="41826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7906274D-F93B-441E-BC13-F40645FD3062}"/>
                </a:ext>
              </a:extLst>
            </p:cNvPr>
            <p:cNvSpPr/>
            <p:nvPr/>
          </p:nvSpPr>
          <p:spPr bwMode="auto">
            <a:xfrm>
              <a:off x="7554703" y="2344419"/>
              <a:ext cx="418266" cy="4182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pic>
          <p:nvPicPr>
            <p:cNvPr id="50" name="Рисунок 49" descr="Документ">
              <a:extLst>
                <a:ext uri="{FF2B5EF4-FFF2-40B4-BE49-F238E27FC236}">
                  <a16:creationId xmlns:a16="http://schemas.microsoft.com/office/drawing/2014/main" id="{E927EB79-1BE9-4548-8751-0384EC06B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95900" y="2381785"/>
              <a:ext cx="339806" cy="339806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025CA23-6F0D-4991-B02D-4E3A60A40C79}"/>
              </a:ext>
            </a:extLst>
          </p:cNvPr>
          <p:cNvGrpSpPr/>
          <p:nvPr/>
        </p:nvGrpSpPr>
        <p:grpSpPr>
          <a:xfrm>
            <a:off x="6939767" y="3068912"/>
            <a:ext cx="359251" cy="359251"/>
            <a:chOff x="7554703" y="2344419"/>
            <a:chExt cx="418266" cy="418266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B2DE374C-6DD6-450A-B32F-FEBE715B631F}"/>
                </a:ext>
              </a:extLst>
            </p:cNvPr>
            <p:cNvSpPr/>
            <p:nvPr/>
          </p:nvSpPr>
          <p:spPr bwMode="auto">
            <a:xfrm>
              <a:off x="7554703" y="2344419"/>
              <a:ext cx="418266" cy="4182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pic>
          <p:nvPicPr>
            <p:cNvPr id="54" name="Рисунок 53" descr="Документ">
              <a:extLst>
                <a:ext uri="{FF2B5EF4-FFF2-40B4-BE49-F238E27FC236}">
                  <a16:creationId xmlns:a16="http://schemas.microsoft.com/office/drawing/2014/main" id="{E3438A5E-789D-41AE-A445-CDB8CD3A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95900" y="2381785"/>
              <a:ext cx="339806" cy="33980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B6965D7-1569-4628-B511-08071F5891C7}"/>
              </a:ext>
            </a:extLst>
          </p:cNvPr>
          <p:cNvGrpSpPr/>
          <p:nvPr/>
        </p:nvGrpSpPr>
        <p:grpSpPr>
          <a:xfrm>
            <a:off x="8088359" y="3068912"/>
            <a:ext cx="359251" cy="359251"/>
            <a:chOff x="7554703" y="2344419"/>
            <a:chExt cx="418266" cy="418266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85EBBBB4-D561-421A-B98E-4F8A158235FD}"/>
                </a:ext>
              </a:extLst>
            </p:cNvPr>
            <p:cNvSpPr/>
            <p:nvPr/>
          </p:nvSpPr>
          <p:spPr bwMode="auto">
            <a:xfrm>
              <a:off x="7554703" y="2344419"/>
              <a:ext cx="418266" cy="4182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pic>
          <p:nvPicPr>
            <p:cNvPr id="57" name="Рисунок 56" descr="Документ">
              <a:extLst>
                <a:ext uri="{FF2B5EF4-FFF2-40B4-BE49-F238E27FC236}">
                  <a16:creationId xmlns:a16="http://schemas.microsoft.com/office/drawing/2014/main" id="{A1EBFF88-E6AA-4988-8957-E2A5A217E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95900" y="2381785"/>
              <a:ext cx="339806" cy="339806"/>
            </a:xfrm>
            <a:prstGeom prst="rect">
              <a:avLst/>
            </a:prstGeom>
          </p:spPr>
        </p:pic>
      </p:grp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57DE54A-F801-4BDA-BE23-2E74F3C93935}"/>
              </a:ext>
            </a:extLst>
          </p:cNvPr>
          <p:cNvSpPr/>
          <p:nvPr/>
        </p:nvSpPr>
        <p:spPr bwMode="auto">
          <a:xfrm>
            <a:off x="5271677" y="2597771"/>
            <a:ext cx="3786572" cy="1384995"/>
          </a:xfrm>
          <a:prstGeom prst="roundRect">
            <a:avLst>
              <a:gd name="adj" fmla="val 4670"/>
            </a:avLst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pic>
        <p:nvPicPr>
          <p:cNvPr id="10" name="Рисунок 9" descr="Программист">
            <a:extLst>
              <a:ext uri="{FF2B5EF4-FFF2-40B4-BE49-F238E27FC236}">
                <a16:creationId xmlns:a16="http://schemas.microsoft.com/office/drawing/2014/main" id="{A877FB77-0633-48E7-92A1-B8B3AF16C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476" y="3568197"/>
            <a:ext cx="474830" cy="474830"/>
          </a:xfrm>
          <a:prstGeom prst="rect">
            <a:avLst/>
          </a:prstGeom>
          <a:effectLst>
            <a:glow rad="12700">
              <a:schemeClr val="bg1">
                <a:alpha val="40000"/>
              </a:schemeClr>
            </a:glow>
          </a:effec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E01D75E-257D-46F4-8185-95B861CDCFA3}"/>
              </a:ext>
            </a:extLst>
          </p:cNvPr>
          <p:cNvSpPr/>
          <p:nvPr/>
        </p:nvSpPr>
        <p:spPr>
          <a:xfrm>
            <a:off x="812871" y="4012492"/>
            <a:ext cx="8601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altLang="ru-RU" sz="1100" kern="0" dirty="0"/>
              <a:t>Италия</a:t>
            </a:r>
            <a:endParaRPr lang="en-US" altLang="ru-RU" sz="2000" kern="0" dirty="0">
              <a:solidFill>
                <a:srgbClr val="003CA0"/>
              </a:solidFill>
            </a:endParaRPr>
          </a:p>
        </p:txBody>
      </p:sp>
      <p:pic>
        <p:nvPicPr>
          <p:cNvPr id="59" name="Рисунок 58" descr="Программист">
            <a:extLst>
              <a:ext uri="{FF2B5EF4-FFF2-40B4-BE49-F238E27FC236}">
                <a16:creationId xmlns:a16="http://schemas.microsoft.com/office/drawing/2014/main" id="{19507CB6-7A96-4992-8AD2-4A45B109BA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43336" y="1116062"/>
            <a:ext cx="315827" cy="315827"/>
          </a:xfrm>
          <a:prstGeom prst="rect">
            <a:avLst/>
          </a:prstGeom>
        </p:spPr>
      </p:pic>
      <p:pic>
        <p:nvPicPr>
          <p:cNvPr id="60" name="Рисунок 59" descr="Программист">
            <a:extLst>
              <a:ext uri="{FF2B5EF4-FFF2-40B4-BE49-F238E27FC236}">
                <a16:creationId xmlns:a16="http://schemas.microsoft.com/office/drawing/2014/main" id="{FD2AFC00-B0BF-450F-97A7-DDD443B8EE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7890" y="1207853"/>
            <a:ext cx="315827" cy="31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2480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 формате </a:t>
            </a:r>
            <a:r>
              <a:rPr lang="en-US" dirty="0"/>
              <a:t>CIM</a:t>
            </a:r>
            <a:r>
              <a:rPr lang="ru-RU" dirty="0"/>
              <a:t>»</a:t>
            </a:r>
            <a:r>
              <a:rPr lang="en-US" dirty="0"/>
              <a:t> … XML?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169" y="1104217"/>
            <a:ext cx="4455660" cy="797719"/>
          </a:xfrm>
          <a:solidFill>
            <a:srgbClr val="003CA0"/>
          </a:solidFill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</a:t>
            </a: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абстрактная модель (структура данных), которая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представлена в различных форматах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3E8799-D421-4F06-AB88-2DA016221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67" y="3297918"/>
            <a:ext cx="7376397" cy="1512270"/>
          </a:xfrm>
          <a:prstGeom prst="rect">
            <a:avLst/>
          </a:prstGeom>
          <a:ln w="12700">
            <a:solidFill>
              <a:srgbClr val="003CA0"/>
            </a:solidFill>
            <a:prstDash val="sysDot"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BF8957-4031-469C-9E34-242FA4AE3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6" t="1133" r="2441" b="2570"/>
          <a:stretch/>
        </p:blipFill>
        <p:spPr>
          <a:xfrm>
            <a:off x="4875893" y="1104217"/>
            <a:ext cx="3970564" cy="2827341"/>
          </a:xfrm>
          <a:prstGeom prst="rect">
            <a:avLst/>
          </a:prstGeom>
          <a:ln w="12700">
            <a:solidFill>
              <a:srgbClr val="003CA0"/>
            </a:solidFill>
            <a:prstDash val="sysDot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D17C9A-9F52-45D2-8A11-5C41856C44F3}"/>
              </a:ext>
            </a:extLst>
          </p:cNvPr>
          <p:cNvSpPr txBox="1"/>
          <p:nvPr/>
        </p:nvSpPr>
        <p:spPr>
          <a:xfrm>
            <a:off x="196168" y="2048530"/>
            <a:ext cx="4455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003CA0"/>
                </a:solidFill>
              </a:rPr>
              <a:t>CIM RDF XML</a:t>
            </a:r>
            <a:r>
              <a:rPr lang="ru-RU" dirty="0">
                <a:solidFill>
                  <a:srgbClr val="003CA0"/>
                </a:solidFill>
              </a:rPr>
              <a:t> (</a:t>
            </a:r>
            <a:r>
              <a:rPr lang="en-US" dirty="0">
                <a:solidFill>
                  <a:srgbClr val="003CA0"/>
                </a:solidFill>
              </a:rPr>
              <a:t>IEC </a:t>
            </a:r>
            <a:r>
              <a:rPr lang="ru-RU" dirty="0">
                <a:solidFill>
                  <a:srgbClr val="003CA0"/>
                </a:solidFill>
              </a:rPr>
              <a:t>61970-552)</a:t>
            </a:r>
            <a:r>
              <a:rPr lang="en-US" dirty="0">
                <a:solidFill>
                  <a:srgbClr val="003CA0"/>
                </a:solidFill>
              </a:rPr>
              <a:t> </a:t>
            </a:r>
            <a:r>
              <a:rPr lang="en-US" b="0" dirty="0"/>
              <a:t>– </a:t>
            </a:r>
            <a:r>
              <a:rPr lang="ru-RU" b="0" dirty="0"/>
              <a:t>один из способов </a:t>
            </a:r>
            <a:r>
              <a:rPr lang="ru-RU" b="0" dirty="0" err="1"/>
              <a:t>сериализации</a:t>
            </a:r>
            <a:r>
              <a:rPr lang="ru-RU" b="0" dirty="0"/>
              <a:t> </a:t>
            </a:r>
            <a:r>
              <a:rPr lang="en-US" b="0" dirty="0"/>
              <a:t>CIM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651430895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чего начать?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5" name="Прямоугольник: скругленные верхние углы 14">
            <a:extLst>
              <a:ext uri="{FF2B5EF4-FFF2-40B4-BE49-F238E27FC236}">
                <a16:creationId xmlns:a16="http://schemas.microsoft.com/office/drawing/2014/main" id="{3690E8AD-705A-4AD9-83B0-7EE67EA8CC0C}"/>
              </a:ext>
            </a:extLst>
          </p:cNvPr>
          <p:cNvSpPr/>
          <p:nvPr/>
        </p:nvSpPr>
        <p:spPr bwMode="auto">
          <a:xfrm rot="16200000">
            <a:off x="859848" y="165712"/>
            <a:ext cx="538609" cy="2258302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txBody>
          <a:bodyPr vert="vert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r">
              <a:buClr>
                <a:srgbClr val="2A4E9E"/>
              </a:buClr>
              <a:buSzPct val="100000"/>
            </a:pPr>
            <a:r>
              <a:rPr lang="ru-RU" sz="1300" dirty="0"/>
              <a:t>Конкретизация задачи информационного обмена</a:t>
            </a:r>
          </a:p>
        </p:txBody>
      </p:sp>
      <p:sp>
        <p:nvSpPr>
          <p:cNvPr id="16" name="Прямоугольник: скругленные верхние углы 15">
            <a:extLst>
              <a:ext uri="{FF2B5EF4-FFF2-40B4-BE49-F238E27FC236}">
                <a16:creationId xmlns:a16="http://schemas.microsoft.com/office/drawing/2014/main" id="{3523B8CF-3C4A-4CEC-86F5-760B89A6F488}"/>
              </a:ext>
            </a:extLst>
          </p:cNvPr>
          <p:cNvSpPr/>
          <p:nvPr/>
        </p:nvSpPr>
        <p:spPr bwMode="auto">
          <a:xfrm rot="16200000">
            <a:off x="6787528" y="474477"/>
            <a:ext cx="738664" cy="2339936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txBody>
          <a:bodyPr vert="vert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>
              <a:buClr>
                <a:srgbClr val="2A4E9E"/>
              </a:buClr>
              <a:buSzPct val="100000"/>
            </a:pPr>
            <a:r>
              <a:rPr lang="ru-RU" sz="1300" dirty="0"/>
              <a:t>Определение источника данных и потребителя данных</a:t>
            </a:r>
          </a:p>
        </p:txBody>
      </p:sp>
      <p:sp>
        <p:nvSpPr>
          <p:cNvPr id="17" name="Прямоугольник: скругленные верхние углы 16">
            <a:extLst>
              <a:ext uri="{FF2B5EF4-FFF2-40B4-BE49-F238E27FC236}">
                <a16:creationId xmlns:a16="http://schemas.microsoft.com/office/drawing/2014/main" id="{B19EFC4C-2BAE-48D8-9A22-B9B2E20C2BCA}"/>
              </a:ext>
            </a:extLst>
          </p:cNvPr>
          <p:cNvSpPr/>
          <p:nvPr/>
        </p:nvSpPr>
        <p:spPr bwMode="auto">
          <a:xfrm rot="16200000">
            <a:off x="6702930" y="1581762"/>
            <a:ext cx="1338828" cy="2844364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txBody>
          <a:bodyPr vert="vert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>
              <a:buClr>
                <a:srgbClr val="2A4E9E"/>
              </a:buClr>
              <a:buSzPct val="100000"/>
            </a:pPr>
            <a:r>
              <a:rPr lang="ru-RU" sz="1300" dirty="0"/>
              <a:t>Разработка профиля информационного обмена на основе:</a:t>
            </a:r>
          </a:p>
          <a:p>
            <a:pPr marL="180975" indent="-180975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300" dirty="0"/>
              <a:t> ГОСТ</a:t>
            </a:r>
          </a:p>
          <a:p>
            <a:pPr marL="180975" lvl="0" indent="-180975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300" dirty="0"/>
              <a:t> МЭК</a:t>
            </a:r>
          </a:p>
          <a:p>
            <a:pPr marL="180975" indent="-180975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3CA0"/>
                </a:solidFill>
              </a:rPr>
              <a:t> Локальные расширения</a:t>
            </a:r>
          </a:p>
        </p:txBody>
      </p:sp>
      <p:sp>
        <p:nvSpPr>
          <p:cNvPr id="18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EFF0A199-3085-4950-ADA7-2C8B9543B0A8}"/>
              </a:ext>
            </a:extLst>
          </p:cNvPr>
          <p:cNvSpPr/>
          <p:nvPr/>
        </p:nvSpPr>
        <p:spPr bwMode="auto">
          <a:xfrm rot="16200000">
            <a:off x="1657434" y="2877564"/>
            <a:ext cx="738664" cy="1769642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txBody>
          <a:bodyPr vert="vert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r">
              <a:buClr>
                <a:srgbClr val="2A4E9E"/>
              </a:buClr>
              <a:buSzPct val="100000"/>
            </a:pPr>
            <a:r>
              <a:rPr lang="ru-RU" sz="1300" dirty="0"/>
              <a:t>Разработка правил и методики моделирования</a:t>
            </a:r>
          </a:p>
        </p:txBody>
      </p:sp>
      <p:sp>
        <p:nvSpPr>
          <p:cNvPr id="19" name="Прямоугольник: скругленные верхние углы 18">
            <a:extLst>
              <a:ext uri="{FF2B5EF4-FFF2-40B4-BE49-F238E27FC236}">
                <a16:creationId xmlns:a16="http://schemas.microsoft.com/office/drawing/2014/main" id="{206A709D-18DB-4AE4-B18B-5964A88DB0A7}"/>
              </a:ext>
            </a:extLst>
          </p:cNvPr>
          <p:cNvSpPr/>
          <p:nvPr/>
        </p:nvSpPr>
        <p:spPr bwMode="auto">
          <a:xfrm rot="16200000">
            <a:off x="5298994" y="3155533"/>
            <a:ext cx="738664" cy="3190748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txBody>
          <a:bodyPr vert="vert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buClr>
                <a:srgbClr val="2A4E9E"/>
              </a:buClr>
              <a:buSzPct val="100000"/>
            </a:pPr>
            <a:r>
              <a:rPr lang="ru-RU" sz="1300" dirty="0"/>
              <a:t>Определение потребности </a:t>
            </a:r>
            <a:br>
              <a:rPr lang="ru-RU" sz="1300" dirty="0"/>
            </a:br>
            <a:r>
              <a:rPr lang="ru-RU" sz="1300" dirty="0"/>
              <a:t>в доработке структуры данных </a:t>
            </a:r>
            <a:br>
              <a:rPr lang="ru-RU" sz="1300" dirty="0"/>
            </a:br>
            <a:r>
              <a:rPr lang="ru-RU" sz="1300" dirty="0"/>
              <a:t>на стороне источника и потребителя</a:t>
            </a:r>
          </a:p>
        </p:txBody>
      </p:sp>
      <p:sp>
        <p:nvSpPr>
          <p:cNvPr id="20" name="Прямоугольник: скругленные верхние углы 19">
            <a:extLst>
              <a:ext uri="{FF2B5EF4-FFF2-40B4-BE49-F238E27FC236}">
                <a16:creationId xmlns:a16="http://schemas.microsoft.com/office/drawing/2014/main" id="{E18F8866-D95B-4F18-8DB1-F93FB4624C4E}"/>
              </a:ext>
            </a:extLst>
          </p:cNvPr>
          <p:cNvSpPr/>
          <p:nvPr/>
        </p:nvSpPr>
        <p:spPr bwMode="auto">
          <a:xfrm rot="16200000">
            <a:off x="1557377" y="1219941"/>
            <a:ext cx="538609" cy="2200482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txBody>
          <a:bodyPr vert="vert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r">
              <a:buClr>
                <a:srgbClr val="2A4E9E"/>
              </a:buClr>
              <a:buSzPct val="100000"/>
            </a:pPr>
            <a:r>
              <a:rPr lang="ru-RU" sz="1300" dirty="0"/>
              <a:t>Определение режима и периодичности обмена</a:t>
            </a:r>
          </a:p>
        </p:txBody>
      </p:sp>
      <p:sp>
        <p:nvSpPr>
          <p:cNvPr id="21" name="Прямоугольник: скругленные верхние углы 20">
            <a:extLst>
              <a:ext uri="{FF2B5EF4-FFF2-40B4-BE49-F238E27FC236}">
                <a16:creationId xmlns:a16="http://schemas.microsoft.com/office/drawing/2014/main" id="{1150D610-FC95-47E7-ACEF-CF110D07BF29}"/>
              </a:ext>
            </a:extLst>
          </p:cNvPr>
          <p:cNvSpPr/>
          <p:nvPr/>
        </p:nvSpPr>
        <p:spPr bwMode="auto">
          <a:xfrm rot="16200000">
            <a:off x="8215099" y="3645089"/>
            <a:ext cx="531855" cy="1154432"/>
          </a:xfrm>
          <a:prstGeom prst="round2SameRect">
            <a:avLst>
              <a:gd name="adj1" fmla="val 6720"/>
              <a:gd name="adj2" fmla="val 0"/>
            </a:avLst>
          </a:prstGeom>
          <a:noFill/>
          <a:ln>
            <a:noFill/>
          </a:ln>
          <a:effectLst/>
        </p:spPr>
        <p:txBody>
          <a:bodyPr vert="vert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/>
          <a:p>
            <a:pPr lvl="0">
              <a:buClr>
                <a:srgbClr val="2A4E9E"/>
              </a:buClr>
              <a:buSzPct val="100000"/>
            </a:pPr>
            <a:r>
              <a:rPr lang="ru-RU" sz="6600" b="0" dirty="0">
                <a:solidFill>
                  <a:srgbClr val="0070C0"/>
                </a:solidFill>
              </a:rPr>
              <a:t>…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FF19984-243D-4203-8F98-657CF147384F}"/>
              </a:ext>
            </a:extLst>
          </p:cNvPr>
          <p:cNvGrpSpPr/>
          <p:nvPr/>
        </p:nvGrpSpPr>
        <p:grpSpPr>
          <a:xfrm>
            <a:off x="2589655" y="1194188"/>
            <a:ext cx="5269652" cy="3176363"/>
            <a:chOff x="1748971" y="1175094"/>
            <a:chExt cx="6014662" cy="3625429"/>
          </a:xfrm>
          <a:gradFill flip="none" rotWithShape="1">
            <a:gsLst>
              <a:gs pos="0">
                <a:srgbClr val="FFFF00"/>
              </a:gs>
              <a:gs pos="28000">
                <a:srgbClr val="92D050"/>
              </a:gs>
              <a:gs pos="70480">
                <a:srgbClr val="00B0F0"/>
              </a:gs>
              <a:gs pos="52000">
                <a:srgbClr val="00B050"/>
              </a:gs>
              <a:gs pos="100000">
                <a:srgbClr val="0070C0"/>
              </a:gs>
            </a:gsLst>
            <a:lin ang="2700000" scaled="1"/>
            <a:tileRect/>
          </a:gradFill>
        </p:grpSpPr>
        <p:sp>
          <p:nvSpPr>
            <p:cNvPr id="38" name="Равнобедренный треугольник 37">
              <a:extLst>
                <a:ext uri="{FF2B5EF4-FFF2-40B4-BE49-F238E27FC236}">
                  <a16:creationId xmlns:a16="http://schemas.microsoft.com/office/drawing/2014/main" id="{630CB431-967D-4E13-B536-B59FCE3EC34D}"/>
                </a:ext>
              </a:extLst>
            </p:cNvPr>
            <p:cNvSpPr/>
            <p:nvPr/>
          </p:nvSpPr>
          <p:spPr bwMode="auto">
            <a:xfrm rot="5400000">
              <a:off x="7472204" y="4509095"/>
              <a:ext cx="386017" cy="196840"/>
            </a:xfrm>
            <a:prstGeom prst="triangl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30" name="Арка 29">
              <a:extLst>
                <a:ext uri="{FF2B5EF4-FFF2-40B4-BE49-F238E27FC236}">
                  <a16:creationId xmlns:a16="http://schemas.microsoft.com/office/drawing/2014/main" id="{B41612C9-0233-47CB-BD62-13DCEDB8AB22}"/>
                </a:ext>
              </a:extLst>
            </p:cNvPr>
            <p:cNvSpPr/>
            <p:nvPr/>
          </p:nvSpPr>
          <p:spPr bwMode="auto">
            <a:xfrm rot="5400000">
              <a:off x="4369617" y="1176847"/>
              <a:ext cx="991116" cy="991115"/>
            </a:xfrm>
            <a:prstGeom prst="blockArc">
              <a:avLst>
                <a:gd name="adj1" fmla="val 10755255"/>
                <a:gd name="adj2" fmla="val 21485420"/>
                <a:gd name="adj3" fmla="val 1884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32" name="Арка 31">
              <a:extLst>
                <a:ext uri="{FF2B5EF4-FFF2-40B4-BE49-F238E27FC236}">
                  <a16:creationId xmlns:a16="http://schemas.microsoft.com/office/drawing/2014/main" id="{B63BB692-D812-4FD2-8F94-FDB900050AE5}"/>
                </a:ext>
              </a:extLst>
            </p:cNvPr>
            <p:cNvSpPr/>
            <p:nvPr/>
          </p:nvSpPr>
          <p:spPr bwMode="auto">
            <a:xfrm rot="5400000">
              <a:off x="2417575" y="1981313"/>
              <a:ext cx="1050933" cy="1043805"/>
            </a:xfrm>
            <a:prstGeom prst="blockArc">
              <a:avLst>
                <a:gd name="adj1" fmla="val 42877"/>
                <a:gd name="adj2" fmla="val 10918803"/>
                <a:gd name="adj3" fmla="val 17918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E1FAEF05-0B01-4332-8EE2-0E37BB5AE314}"/>
                </a:ext>
              </a:extLst>
            </p:cNvPr>
            <p:cNvSpPr/>
            <p:nvPr/>
          </p:nvSpPr>
          <p:spPr bwMode="auto">
            <a:xfrm>
              <a:off x="2916697" y="1977749"/>
              <a:ext cx="1972563" cy="18936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310D935-CDCE-4DA4-8855-367170043741}"/>
                </a:ext>
              </a:extLst>
            </p:cNvPr>
            <p:cNvSpPr/>
            <p:nvPr/>
          </p:nvSpPr>
          <p:spPr bwMode="auto">
            <a:xfrm>
              <a:off x="1748971" y="1175094"/>
              <a:ext cx="3115923" cy="18936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9EE9D5E-31EB-41D6-B4E9-979246D1177C}"/>
                </a:ext>
              </a:extLst>
            </p:cNvPr>
            <p:cNvSpPr/>
            <p:nvPr/>
          </p:nvSpPr>
          <p:spPr bwMode="auto">
            <a:xfrm>
              <a:off x="2916697" y="2839747"/>
              <a:ext cx="1972563" cy="18936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45" name="Арка 44">
              <a:extLst>
                <a:ext uri="{FF2B5EF4-FFF2-40B4-BE49-F238E27FC236}">
                  <a16:creationId xmlns:a16="http://schemas.microsoft.com/office/drawing/2014/main" id="{93A58002-BA9E-43CF-8C07-1AC845C5499E}"/>
                </a:ext>
              </a:extLst>
            </p:cNvPr>
            <p:cNvSpPr/>
            <p:nvPr/>
          </p:nvSpPr>
          <p:spPr bwMode="auto">
            <a:xfrm rot="5400000">
              <a:off x="4357944" y="2845129"/>
              <a:ext cx="991116" cy="991115"/>
            </a:xfrm>
            <a:prstGeom prst="blockArc">
              <a:avLst>
                <a:gd name="adj1" fmla="val 10755255"/>
                <a:gd name="adj2" fmla="val 21485420"/>
                <a:gd name="adj3" fmla="val 1884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D1945710-50A8-44E2-855A-33099D671F0E}"/>
                </a:ext>
              </a:extLst>
            </p:cNvPr>
            <p:cNvSpPr/>
            <p:nvPr/>
          </p:nvSpPr>
          <p:spPr bwMode="auto">
            <a:xfrm>
              <a:off x="2946156" y="3651285"/>
              <a:ext cx="1943104" cy="18936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47" name="Арка 46">
              <a:extLst>
                <a:ext uri="{FF2B5EF4-FFF2-40B4-BE49-F238E27FC236}">
                  <a16:creationId xmlns:a16="http://schemas.microsoft.com/office/drawing/2014/main" id="{91380CC1-0C01-499C-BA8F-0C48EF47101C}"/>
                </a:ext>
              </a:extLst>
            </p:cNvPr>
            <p:cNvSpPr/>
            <p:nvPr/>
          </p:nvSpPr>
          <p:spPr bwMode="auto">
            <a:xfrm rot="5400000">
              <a:off x="2417575" y="3658295"/>
              <a:ext cx="1050934" cy="1043805"/>
            </a:xfrm>
            <a:prstGeom prst="blockArc">
              <a:avLst>
                <a:gd name="adj1" fmla="val 42877"/>
                <a:gd name="adj2" fmla="val 10918803"/>
                <a:gd name="adj3" fmla="val 17918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35C8E38A-F3C9-46C6-9B49-1BCC8E7874A2}"/>
                </a:ext>
              </a:extLst>
            </p:cNvPr>
            <p:cNvSpPr/>
            <p:nvPr/>
          </p:nvSpPr>
          <p:spPr bwMode="auto">
            <a:xfrm>
              <a:off x="2916697" y="4516304"/>
              <a:ext cx="4650095" cy="18936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</p:grpSp>
      <p:sp>
        <p:nvSpPr>
          <p:cNvPr id="50" name="Овал 49">
            <a:extLst>
              <a:ext uri="{FF2B5EF4-FFF2-40B4-BE49-F238E27FC236}">
                <a16:creationId xmlns:a16="http://schemas.microsoft.com/office/drawing/2014/main" id="{26B7B4FF-106F-44D8-96FF-2CB12F9420A8}"/>
              </a:ext>
            </a:extLst>
          </p:cNvPr>
          <p:cNvSpPr/>
          <p:nvPr/>
        </p:nvSpPr>
        <p:spPr bwMode="auto">
          <a:xfrm>
            <a:off x="2305685" y="999389"/>
            <a:ext cx="531858" cy="531855"/>
          </a:xfrm>
          <a:prstGeom prst="ellipse">
            <a:avLst/>
          </a:prstGeom>
          <a:solidFill>
            <a:schemeClr val="bg1"/>
          </a:solidFill>
          <a:ln w="12700">
            <a:solidFill>
              <a:srgbClr val="EEF80C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9AA9945-F16B-429A-AE5D-F6C41B6DC2D4}"/>
              </a:ext>
            </a:extLst>
          </p:cNvPr>
          <p:cNvSpPr/>
          <p:nvPr/>
        </p:nvSpPr>
        <p:spPr bwMode="auto">
          <a:xfrm>
            <a:off x="5351644" y="1336756"/>
            <a:ext cx="531858" cy="531855"/>
          </a:xfrm>
          <a:prstGeom prst="ellipse">
            <a:avLst/>
          </a:prstGeom>
          <a:solidFill>
            <a:schemeClr val="bg1"/>
          </a:solidFill>
          <a:ln w="12700">
            <a:solidFill>
              <a:srgbClr val="8BCE50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61790491-58C7-49A5-8B46-CF40A74D847B}"/>
              </a:ext>
            </a:extLst>
          </p:cNvPr>
          <p:cNvSpPr/>
          <p:nvPr/>
        </p:nvSpPr>
        <p:spPr bwMode="auto">
          <a:xfrm>
            <a:off x="2990997" y="2070896"/>
            <a:ext cx="531858" cy="531855"/>
          </a:xfrm>
          <a:prstGeom prst="ellipse">
            <a:avLst/>
          </a:prstGeom>
          <a:solidFill>
            <a:schemeClr val="bg1"/>
          </a:solidFill>
          <a:ln w="12700">
            <a:solidFill>
              <a:srgbClr val="84CD50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3FB03D5A-7081-489E-8D97-9A7C715087AB}"/>
              </a:ext>
            </a:extLst>
          </p:cNvPr>
          <p:cNvSpPr/>
          <p:nvPr/>
        </p:nvSpPr>
        <p:spPr bwMode="auto">
          <a:xfrm>
            <a:off x="5351644" y="2831809"/>
            <a:ext cx="531858" cy="531855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58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B2B83C6D-495C-4E79-A257-0911867EE4D5}"/>
              </a:ext>
            </a:extLst>
          </p:cNvPr>
          <p:cNvSpPr/>
          <p:nvPr/>
        </p:nvSpPr>
        <p:spPr bwMode="auto">
          <a:xfrm>
            <a:off x="3002647" y="3604525"/>
            <a:ext cx="531858" cy="531855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64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8BDC8659-9437-4C17-A0BE-FB3A4E7670B1}"/>
              </a:ext>
            </a:extLst>
          </p:cNvPr>
          <p:cNvSpPr/>
          <p:nvPr/>
        </p:nvSpPr>
        <p:spPr bwMode="auto">
          <a:xfrm>
            <a:off x="5358105" y="3928265"/>
            <a:ext cx="531858" cy="531855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CE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pic>
        <p:nvPicPr>
          <p:cNvPr id="33" name="Рисунок 32" descr="Секундомер">
            <a:extLst>
              <a:ext uri="{FF2B5EF4-FFF2-40B4-BE49-F238E27FC236}">
                <a16:creationId xmlns:a16="http://schemas.microsoft.com/office/drawing/2014/main" id="{5F9366C5-DE4D-4AF2-8BD0-F18AF2DA9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4916" y="2052041"/>
            <a:ext cx="557939" cy="557939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A0B5AF5-9C60-4A2E-A81F-0CC7873410A1}"/>
              </a:ext>
            </a:extLst>
          </p:cNvPr>
          <p:cNvGrpSpPr/>
          <p:nvPr/>
        </p:nvGrpSpPr>
        <p:grpSpPr>
          <a:xfrm>
            <a:off x="5379876" y="2990988"/>
            <a:ext cx="471867" cy="217785"/>
            <a:chOff x="2790825" y="614363"/>
            <a:chExt cx="1279526" cy="590550"/>
          </a:xfrm>
          <a:solidFill>
            <a:srgbClr val="00B05E"/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E8E1AB7F-6A97-4C8B-A753-3F2D2506F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038" y="614363"/>
              <a:ext cx="341313" cy="522288"/>
            </a:xfrm>
            <a:custGeom>
              <a:avLst/>
              <a:gdLst>
                <a:gd name="T0" fmla="*/ 955 w 1910"/>
                <a:gd name="T1" fmla="*/ 2332 h 2896"/>
                <a:gd name="T2" fmla="*/ 0 w 1910"/>
                <a:gd name="T3" fmla="*/ 1870 h 2896"/>
                <a:gd name="T4" fmla="*/ 0 w 1910"/>
                <a:gd name="T5" fmla="*/ 2434 h 2896"/>
                <a:gd name="T6" fmla="*/ 955 w 1910"/>
                <a:gd name="T7" fmla="*/ 2896 h 2896"/>
                <a:gd name="T8" fmla="*/ 1910 w 1910"/>
                <a:gd name="T9" fmla="*/ 2434 h 2896"/>
                <a:gd name="T10" fmla="*/ 1910 w 1910"/>
                <a:gd name="T11" fmla="*/ 1870 h 2896"/>
                <a:gd name="T12" fmla="*/ 955 w 1910"/>
                <a:gd name="T13" fmla="*/ 2332 h 2896"/>
                <a:gd name="T14" fmla="*/ 955 w 1910"/>
                <a:gd name="T15" fmla="*/ 923 h 2896"/>
                <a:gd name="T16" fmla="*/ 14 w 1910"/>
                <a:gd name="T17" fmla="*/ 470 h 2896"/>
                <a:gd name="T18" fmla="*/ 955 w 1910"/>
                <a:gd name="T19" fmla="*/ 17 h 2896"/>
                <a:gd name="T20" fmla="*/ 1897 w 1910"/>
                <a:gd name="T21" fmla="*/ 470 h 2896"/>
                <a:gd name="T22" fmla="*/ 955 w 1910"/>
                <a:gd name="T23" fmla="*/ 923 h 2896"/>
                <a:gd name="T24" fmla="*/ 955 w 1910"/>
                <a:gd name="T25" fmla="*/ 0 h 2896"/>
                <a:gd name="T26" fmla="*/ 0 w 1910"/>
                <a:gd name="T27" fmla="*/ 470 h 2896"/>
                <a:gd name="T28" fmla="*/ 0 w 1910"/>
                <a:gd name="T29" fmla="*/ 1034 h 2896"/>
                <a:gd name="T30" fmla="*/ 955 w 1910"/>
                <a:gd name="T31" fmla="*/ 1495 h 2896"/>
                <a:gd name="T32" fmla="*/ 1910 w 1910"/>
                <a:gd name="T33" fmla="*/ 1034 h 2896"/>
                <a:gd name="T34" fmla="*/ 1910 w 1910"/>
                <a:gd name="T35" fmla="*/ 470 h 2896"/>
                <a:gd name="T36" fmla="*/ 955 w 1910"/>
                <a:gd name="T37" fmla="*/ 0 h 2896"/>
                <a:gd name="T38" fmla="*/ 955 w 1910"/>
                <a:gd name="T39" fmla="*/ 818 h 2896"/>
                <a:gd name="T40" fmla="*/ 200 w 1910"/>
                <a:gd name="T41" fmla="*/ 453 h 2896"/>
                <a:gd name="T42" fmla="*/ 955 w 1910"/>
                <a:gd name="T43" fmla="*/ 88 h 2896"/>
                <a:gd name="T44" fmla="*/ 1711 w 1910"/>
                <a:gd name="T45" fmla="*/ 453 h 2896"/>
                <a:gd name="T46" fmla="*/ 955 w 1910"/>
                <a:gd name="T47" fmla="*/ 818 h 2896"/>
                <a:gd name="T48" fmla="*/ 955 w 1910"/>
                <a:gd name="T49" fmla="*/ 31 h 2896"/>
                <a:gd name="T50" fmla="*/ 80 w 1910"/>
                <a:gd name="T51" fmla="*/ 453 h 2896"/>
                <a:gd name="T52" fmla="*/ 955 w 1910"/>
                <a:gd name="T53" fmla="*/ 876 h 2896"/>
                <a:gd name="T54" fmla="*/ 1830 w 1910"/>
                <a:gd name="T55" fmla="*/ 453 h 2896"/>
                <a:gd name="T56" fmla="*/ 955 w 1910"/>
                <a:gd name="T57" fmla="*/ 31 h 2896"/>
                <a:gd name="T58" fmla="*/ 955 w 1910"/>
                <a:gd name="T59" fmla="*/ 1623 h 2896"/>
                <a:gd name="T60" fmla="*/ 0 w 1910"/>
                <a:gd name="T61" fmla="*/ 1162 h 2896"/>
                <a:gd name="T62" fmla="*/ 0 w 1910"/>
                <a:gd name="T63" fmla="*/ 1726 h 2896"/>
                <a:gd name="T64" fmla="*/ 955 w 1910"/>
                <a:gd name="T65" fmla="*/ 2187 h 2896"/>
                <a:gd name="T66" fmla="*/ 1910 w 1910"/>
                <a:gd name="T67" fmla="*/ 1726 h 2896"/>
                <a:gd name="T68" fmla="*/ 1910 w 1910"/>
                <a:gd name="T69" fmla="*/ 1162 h 2896"/>
                <a:gd name="T70" fmla="*/ 955 w 1910"/>
                <a:gd name="T71" fmla="*/ 1623 h 2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10" h="2896">
                  <a:moveTo>
                    <a:pt x="955" y="2332"/>
                  </a:moveTo>
                  <a:cubicBezTo>
                    <a:pt x="428" y="2332"/>
                    <a:pt x="0" y="2125"/>
                    <a:pt x="0" y="1870"/>
                  </a:cubicBezTo>
                  <a:lnTo>
                    <a:pt x="0" y="2434"/>
                  </a:lnTo>
                  <a:cubicBezTo>
                    <a:pt x="0" y="2689"/>
                    <a:pt x="428" y="2896"/>
                    <a:pt x="955" y="2896"/>
                  </a:cubicBezTo>
                  <a:cubicBezTo>
                    <a:pt x="1483" y="2896"/>
                    <a:pt x="1910" y="2689"/>
                    <a:pt x="1910" y="2434"/>
                  </a:cubicBezTo>
                  <a:lnTo>
                    <a:pt x="1910" y="1870"/>
                  </a:lnTo>
                  <a:cubicBezTo>
                    <a:pt x="1910" y="2125"/>
                    <a:pt x="1483" y="2332"/>
                    <a:pt x="955" y="2332"/>
                  </a:cubicBezTo>
                  <a:close/>
                  <a:moveTo>
                    <a:pt x="955" y="923"/>
                  </a:moveTo>
                  <a:cubicBezTo>
                    <a:pt x="436" y="923"/>
                    <a:pt x="14" y="720"/>
                    <a:pt x="14" y="470"/>
                  </a:cubicBezTo>
                  <a:cubicBezTo>
                    <a:pt x="14" y="220"/>
                    <a:pt x="436" y="17"/>
                    <a:pt x="955" y="17"/>
                  </a:cubicBezTo>
                  <a:cubicBezTo>
                    <a:pt x="1475" y="17"/>
                    <a:pt x="1897" y="220"/>
                    <a:pt x="1897" y="470"/>
                  </a:cubicBezTo>
                  <a:cubicBezTo>
                    <a:pt x="1897" y="720"/>
                    <a:pt x="1475" y="923"/>
                    <a:pt x="955" y="923"/>
                  </a:cubicBezTo>
                  <a:close/>
                  <a:moveTo>
                    <a:pt x="955" y="0"/>
                  </a:moveTo>
                  <a:cubicBezTo>
                    <a:pt x="429" y="0"/>
                    <a:pt x="0" y="211"/>
                    <a:pt x="0" y="470"/>
                  </a:cubicBezTo>
                  <a:lnTo>
                    <a:pt x="0" y="1034"/>
                  </a:lnTo>
                  <a:cubicBezTo>
                    <a:pt x="0" y="1289"/>
                    <a:pt x="428" y="1495"/>
                    <a:pt x="955" y="1495"/>
                  </a:cubicBezTo>
                  <a:cubicBezTo>
                    <a:pt x="1483" y="1495"/>
                    <a:pt x="1910" y="1289"/>
                    <a:pt x="1910" y="1034"/>
                  </a:cubicBezTo>
                  <a:lnTo>
                    <a:pt x="1910" y="470"/>
                  </a:lnTo>
                  <a:cubicBezTo>
                    <a:pt x="1910" y="211"/>
                    <a:pt x="1482" y="0"/>
                    <a:pt x="955" y="0"/>
                  </a:cubicBezTo>
                  <a:close/>
                  <a:moveTo>
                    <a:pt x="955" y="818"/>
                  </a:moveTo>
                  <a:cubicBezTo>
                    <a:pt x="538" y="818"/>
                    <a:pt x="200" y="655"/>
                    <a:pt x="200" y="453"/>
                  </a:cubicBezTo>
                  <a:cubicBezTo>
                    <a:pt x="200" y="252"/>
                    <a:pt x="538" y="88"/>
                    <a:pt x="955" y="88"/>
                  </a:cubicBezTo>
                  <a:cubicBezTo>
                    <a:pt x="1373" y="88"/>
                    <a:pt x="1711" y="252"/>
                    <a:pt x="1711" y="453"/>
                  </a:cubicBezTo>
                  <a:cubicBezTo>
                    <a:pt x="1711" y="655"/>
                    <a:pt x="1373" y="818"/>
                    <a:pt x="955" y="818"/>
                  </a:cubicBezTo>
                  <a:close/>
                  <a:moveTo>
                    <a:pt x="955" y="31"/>
                  </a:moveTo>
                  <a:cubicBezTo>
                    <a:pt x="472" y="31"/>
                    <a:pt x="80" y="220"/>
                    <a:pt x="80" y="453"/>
                  </a:cubicBezTo>
                  <a:cubicBezTo>
                    <a:pt x="80" y="687"/>
                    <a:pt x="472" y="876"/>
                    <a:pt x="955" y="876"/>
                  </a:cubicBezTo>
                  <a:cubicBezTo>
                    <a:pt x="1439" y="876"/>
                    <a:pt x="1830" y="687"/>
                    <a:pt x="1830" y="453"/>
                  </a:cubicBezTo>
                  <a:cubicBezTo>
                    <a:pt x="1830" y="220"/>
                    <a:pt x="1439" y="31"/>
                    <a:pt x="955" y="31"/>
                  </a:cubicBezTo>
                  <a:close/>
                  <a:moveTo>
                    <a:pt x="955" y="1623"/>
                  </a:moveTo>
                  <a:cubicBezTo>
                    <a:pt x="428" y="1623"/>
                    <a:pt x="0" y="1416"/>
                    <a:pt x="0" y="1162"/>
                  </a:cubicBezTo>
                  <a:lnTo>
                    <a:pt x="0" y="1726"/>
                  </a:lnTo>
                  <a:cubicBezTo>
                    <a:pt x="0" y="1981"/>
                    <a:pt x="428" y="2187"/>
                    <a:pt x="955" y="2187"/>
                  </a:cubicBezTo>
                  <a:cubicBezTo>
                    <a:pt x="1483" y="2187"/>
                    <a:pt x="1910" y="1981"/>
                    <a:pt x="1910" y="1726"/>
                  </a:cubicBezTo>
                  <a:lnTo>
                    <a:pt x="1910" y="1162"/>
                  </a:lnTo>
                  <a:cubicBezTo>
                    <a:pt x="1910" y="1416"/>
                    <a:pt x="1483" y="1623"/>
                    <a:pt x="955" y="16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A6C8DA50-F7DE-4FBA-ABC1-DD99681EC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688" y="706438"/>
              <a:ext cx="246063" cy="163513"/>
            </a:xfrm>
            <a:custGeom>
              <a:avLst/>
              <a:gdLst>
                <a:gd name="T0" fmla="*/ 625 w 1378"/>
                <a:gd name="T1" fmla="*/ 0 h 914"/>
                <a:gd name="T2" fmla="*/ 0 w 1378"/>
                <a:gd name="T3" fmla="*/ 457 h 914"/>
                <a:gd name="T4" fmla="*/ 625 w 1378"/>
                <a:gd name="T5" fmla="*/ 914 h 914"/>
                <a:gd name="T6" fmla="*/ 625 w 1378"/>
                <a:gd name="T7" fmla="*/ 658 h 914"/>
                <a:gd name="T8" fmla="*/ 1378 w 1378"/>
                <a:gd name="T9" fmla="*/ 658 h 914"/>
                <a:gd name="T10" fmla="*/ 1378 w 1378"/>
                <a:gd name="T11" fmla="*/ 256 h 914"/>
                <a:gd name="T12" fmla="*/ 625 w 1378"/>
                <a:gd name="T13" fmla="*/ 256 h 914"/>
                <a:gd name="T14" fmla="*/ 625 w 1378"/>
                <a:gd name="T15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8" h="914">
                  <a:moveTo>
                    <a:pt x="625" y="0"/>
                  </a:moveTo>
                  <a:lnTo>
                    <a:pt x="0" y="457"/>
                  </a:lnTo>
                  <a:lnTo>
                    <a:pt x="625" y="914"/>
                  </a:lnTo>
                  <a:lnTo>
                    <a:pt x="625" y="658"/>
                  </a:lnTo>
                  <a:lnTo>
                    <a:pt x="1378" y="658"/>
                  </a:lnTo>
                  <a:lnTo>
                    <a:pt x="1378" y="256"/>
                  </a:lnTo>
                  <a:lnTo>
                    <a:pt x="625" y="256"/>
                  </a:lnTo>
                  <a:lnTo>
                    <a:pt x="6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06B98198-5D05-454C-86F6-8AA816DDD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866776"/>
              <a:ext cx="246063" cy="163513"/>
            </a:xfrm>
            <a:custGeom>
              <a:avLst/>
              <a:gdLst>
                <a:gd name="T0" fmla="*/ 753 w 1378"/>
                <a:gd name="T1" fmla="*/ 256 h 914"/>
                <a:gd name="T2" fmla="*/ 0 w 1378"/>
                <a:gd name="T3" fmla="*/ 256 h 914"/>
                <a:gd name="T4" fmla="*/ 0 w 1378"/>
                <a:gd name="T5" fmla="*/ 659 h 914"/>
                <a:gd name="T6" fmla="*/ 753 w 1378"/>
                <a:gd name="T7" fmla="*/ 659 h 914"/>
                <a:gd name="T8" fmla="*/ 753 w 1378"/>
                <a:gd name="T9" fmla="*/ 914 h 914"/>
                <a:gd name="T10" fmla="*/ 1378 w 1378"/>
                <a:gd name="T11" fmla="*/ 457 h 914"/>
                <a:gd name="T12" fmla="*/ 753 w 1378"/>
                <a:gd name="T13" fmla="*/ 0 h 914"/>
                <a:gd name="T14" fmla="*/ 753 w 1378"/>
                <a:gd name="T15" fmla="*/ 256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8" h="914">
                  <a:moveTo>
                    <a:pt x="753" y="256"/>
                  </a:moveTo>
                  <a:lnTo>
                    <a:pt x="0" y="256"/>
                  </a:lnTo>
                  <a:lnTo>
                    <a:pt x="0" y="659"/>
                  </a:lnTo>
                  <a:lnTo>
                    <a:pt x="753" y="659"/>
                  </a:lnTo>
                  <a:lnTo>
                    <a:pt x="753" y="914"/>
                  </a:lnTo>
                  <a:lnTo>
                    <a:pt x="1378" y="457"/>
                  </a:lnTo>
                  <a:lnTo>
                    <a:pt x="753" y="0"/>
                  </a:lnTo>
                  <a:lnTo>
                    <a:pt x="753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00566438-E5EF-4519-8D31-091174ED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0825" y="627063"/>
              <a:ext cx="811213" cy="577850"/>
            </a:xfrm>
            <a:custGeom>
              <a:avLst/>
              <a:gdLst>
                <a:gd name="T0" fmla="*/ 615 w 4539"/>
                <a:gd name="T1" fmla="*/ 169 h 3212"/>
                <a:gd name="T2" fmla="*/ 3936 w 4539"/>
                <a:gd name="T3" fmla="*/ 169 h 3212"/>
                <a:gd name="T4" fmla="*/ 3936 w 4539"/>
                <a:gd name="T5" fmla="*/ 2409 h 3212"/>
                <a:gd name="T6" fmla="*/ 615 w 4539"/>
                <a:gd name="T7" fmla="*/ 2409 h 3212"/>
                <a:gd name="T8" fmla="*/ 615 w 4539"/>
                <a:gd name="T9" fmla="*/ 169 h 3212"/>
                <a:gd name="T10" fmla="*/ 2776 w 4539"/>
                <a:gd name="T11" fmla="*/ 2999 h 3212"/>
                <a:gd name="T12" fmla="*/ 1760 w 4539"/>
                <a:gd name="T13" fmla="*/ 2999 h 3212"/>
                <a:gd name="T14" fmla="*/ 1755 w 4539"/>
                <a:gd name="T15" fmla="*/ 3002 h 3212"/>
                <a:gd name="T16" fmla="*/ 1656 w 4539"/>
                <a:gd name="T17" fmla="*/ 3128 h 3212"/>
                <a:gd name="T18" fmla="*/ 2883 w 4539"/>
                <a:gd name="T19" fmla="*/ 3128 h 3212"/>
                <a:gd name="T20" fmla="*/ 2782 w 4539"/>
                <a:gd name="T21" fmla="*/ 2999 h 3212"/>
                <a:gd name="T22" fmla="*/ 2776 w 4539"/>
                <a:gd name="T23" fmla="*/ 2999 h 3212"/>
                <a:gd name="T24" fmla="*/ 2931 w 4539"/>
                <a:gd name="T25" fmla="*/ 3136 h 3212"/>
                <a:gd name="T26" fmla="*/ 2893 w 4539"/>
                <a:gd name="T27" fmla="*/ 3165 h 3212"/>
                <a:gd name="T28" fmla="*/ 1647 w 4539"/>
                <a:gd name="T29" fmla="*/ 3165 h 3212"/>
                <a:gd name="T30" fmla="*/ 1609 w 4539"/>
                <a:gd name="T31" fmla="*/ 3136 h 3212"/>
                <a:gd name="T32" fmla="*/ 1609 w 4539"/>
                <a:gd name="T33" fmla="*/ 3130 h 3212"/>
                <a:gd name="T34" fmla="*/ 1726 w 4539"/>
                <a:gd name="T35" fmla="*/ 2980 h 3212"/>
                <a:gd name="T36" fmla="*/ 1760 w 4539"/>
                <a:gd name="T37" fmla="*/ 2962 h 3212"/>
                <a:gd name="T38" fmla="*/ 2776 w 4539"/>
                <a:gd name="T39" fmla="*/ 2962 h 3212"/>
                <a:gd name="T40" fmla="*/ 2814 w 4539"/>
                <a:gd name="T41" fmla="*/ 2980 h 3212"/>
                <a:gd name="T42" fmla="*/ 2931 w 4539"/>
                <a:gd name="T43" fmla="*/ 3130 h 3212"/>
                <a:gd name="T44" fmla="*/ 2931 w 4539"/>
                <a:gd name="T45" fmla="*/ 3136 h 3212"/>
                <a:gd name="T46" fmla="*/ 4069 w 4539"/>
                <a:gd name="T47" fmla="*/ 2627 h 3212"/>
                <a:gd name="T48" fmla="*/ 470 w 4539"/>
                <a:gd name="T49" fmla="*/ 2627 h 3212"/>
                <a:gd name="T50" fmla="*/ 400 w 4539"/>
                <a:gd name="T51" fmla="*/ 2663 h 3212"/>
                <a:gd name="T52" fmla="*/ 0 w 4539"/>
                <a:gd name="T53" fmla="*/ 3175 h 3212"/>
                <a:gd name="T54" fmla="*/ 70 w 4539"/>
                <a:gd name="T55" fmla="*/ 3211 h 3212"/>
                <a:gd name="T56" fmla="*/ 4470 w 4539"/>
                <a:gd name="T57" fmla="*/ 3212 h 3212"/>
                <a:gd name="T58" fmla="*/ 4539 w 4539"/>
                <a:gd name="T59" fmla="*/ 3175 h 3212"/>
                <a:gd name="T60" fmla="*/ 4139 w 4539"/>
                <a:gd name="T61" fmla="*/ 2663 h 3212"/>
                <a:gd name="T62" fmla="*/ 4069 w 4539"/>
                <a:gd name="T63" fmla="*/ 2627 h 3212"/>
                <a:gd name="T64" fmla="*/ 470 w 4539"/>
                <a:gd name="T65" fmla="*/ 2586 h 3212"/>
                <a:gd name="T66" fmla="*/ 4069 w 4539"/>
                <a:gd name="T67" fmla="*/ 2586 h 3212"/>
                <a:gd name="T68" fmla="*/ 4139 w 4539"/>
                <a:gd name="T69" fmla="*/ 2517 h 3212"/>
                <a:gd name="T70" fmla="*/ 4139 w 4539"/>
                <a:gd name="T71" fmla="*/ 69 h 3212"/>
                <a:gd name="T72" fmla="*/ 4069 w 4539"/>
                <a:gd name="T73" fmla="*/ 0 h 3212"/>
                <a:gd name="T74" fmla="*/ 470 w 4539"/>
                <a:gd name="T75" fmla="*/ 0 h 3212"/>
                <a:gd name="T76" fmla="*/ 400 w 4539"/>
                <a:gd name="T77" fmla="*/ 69 h 3212"/>
                <a:gd name="T78" fmla="*/ 400 w 4539"/>
                <a:gd name="T79" fmla="*/ 2517 h 3212"/>
                <a:gd name="T80" fmla="*/ 470 w 4539"/>
                <a:gd name="T81" fmla="*/ 2586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9" h="3212">
                  <a:moveTo>
                    <a:pt x="615" y="169"/>
                  </a:moveTo>
                  <a:lnTo>
                    <a:pt x="3936" y="169"/>
                  </a:lnTo>
                  <a:lnTo>
                    <a:pt x="3936" y="2409"/>
                  </a:lnTo>
                  <a:lnTo>
                    <a:pt x="615" y="2409"/>
                  </a:lnTo>
                  <a:lnTo>
                    <a:pt x="615" y="169"/>
                  </a:lnTo>
                  <a:close/>
                  <a:moveTo>
                    <a:pt x="2776" y="2999"/>
                  </a:moveTo>
                  <a:lnTo>
                    <a:pt x="1760" y="2999"/>
                  </a:lnTo>
                  <a:lnTo>
                    <a:pt x="1755" y="3002"/>
                  </a:lnTo>
                  <a:lnTo>
                    <a:pt x="1656" y="3128"/>
                  </a:lnTo>
                  <a:lnTo>
                    <a:pt x="2883" y="3128"/>
                  </a:lnTo>
                  <a:lnTo>
                    <a:pt x="2782" y="2999"/>
                  </a:lnTo>
                  <a:lnTo>
                    <a:pt x="2776" y="2999"/>
                  </a:lnTo>
                  <a:close/>
                  <a:moveTo>
                    <a:pt x="2931" y="3136"/>
                  </a:moveTo>
                  <a:cubicBezTo>
                    <a:pt x="2931" y="3153"/>
                    <a:pt x="2915" y="3165"/>
                    <a:pt x="2893" y="3165"/>
                  </a:cubicBezTo>
                  <a:lnTo>
                    <a:pt x="1647" y="3165"/>
                  </a:lnTo>
                  <a:cubicBezTo>
                    <a:pt x="1625" y="3165"/>
                    <a:pt x="1609" y="3153"/>
                    <a:pt x="1609" y="3136"/>
                  </a:cubicBezTo>
                  <a:lnTo>
                    <a:pt x="1609" y="3130"/>
                  </a:lnTo>
                  <a:lnTo>
                    <a:pt x="1726" y="2980"/>
                  </a:lnTo>
                  <a:cubicBezTo>
                    <a:pt x="1732" y="2971"/>
                    <a:pt x="1741" y="2962"/>
                    <a:pt x="1760" y="2962"/>
                  </a:cubicBezTo>
                  <a:lnTo>
                    <a:pt x="2776" y="2962"/>
                  </a:lnTo>
                  <a:cubicBezTo>
                    <a:pt x="2797" y="2962"/>
                    <a:pt x="2806" y="2970"/>
                    <a:pt x="2814" y="2980"/>
                  </a:cubicBezTo>
                  <a:lnTo>
                    <a:pt x="2931" y="3130"/>
                  </a:lnTo>
                  <a:lnTo>
                    <a:pt x="2931" y="3136"/>
                  </a:lnTo>
                  <a:close/>
                  <a:moveTo>
                    <a:pt x="4069" y="2627"/>
                  </a:moveTo>
                  <a:lnTo>
                    <a:pt x="470" y="2627"/>
                  </a:lnTo>
                  <a:cubicBezTo>
                    <a:pt x="431" y="2627"/>
                    <a:pt x="417" y="2640"/>
                    <a:pt x="400" y="2663"/>
                  </a:cubicBezTo>
                  <a:lnTo>
                    <a:pt x="0" y="3175"/>
                  </a:lnTo>
                  <a:cubicBezTo>
                    <a:pt x="0" y="3195"/>
                    <a:pt x="31" y="3211"/>
                    <a:pt x="70" y="3211"/>
                  </a:cubicBezTo>
                  <a:lnTo>
                    <a:pt x="4470" y="3212"/>
                  </a:lnTo>
                  <a:cubicBezTo>
                    <a:pt x="4508" y="3212"/>
                    <a:pt x="4539" y="3195"/>
                    <a:pt x="4539" y="3175"/>
                  </a:cubicBezTo>
                  <a:lnTo>
                    <a:pt x="4139" y="2663"/>
                  </a:lnTo>
                  <a:cubicBezTo>
                    <a:pt x="4121" y="2639"/>
                    <a:pt x="4108" y="2627"/>
                    <a:pt x="4069" y="2627"/>
                  </a:cubicBezTo>
                  <a:close/>
                  <a:moveTo>
                    <a:pt x="470" y="2586"/>
                  </a:moveTo>
                  <a:lnTo>
                    <a:pt x="4069" y="2586"/>
                  </a:lnTo>
                  <a:cubicBezTo>
                    <a:pt x="4108" y="2586"/>
                    <a:pt x="4139" y="2555"/>
                    <a:pt x="4139" y="2517"/>
                  </a:cubicBezTo>
                  <a:lnTo>
                    <a:pt x="4139" y="69"/>
                  </a:lnTo>
                  <a:cubicBezTo>
                    <a:pt x="4139" y="31"/>
                    <a:pt x="4108" y="0"/>
                    <a:pt x="4069" y="0"/>
                  </a:cubicBezTo>
                  <a:lnTo>
                    <a:pt x="470" y="0"/>
                  </a:lnTo>
                  <a:cubicBezTo>
                    <a:pt x="431" y="0"/>
                    <a:pt x="400" y="31"/>
                    <a:pt x="400" y="69"/>
                  </a:cubicBezTo>
                  <a:lnTo>
                    <a:pt x="400" y="2517"/>
                  </a:lnTo>
                  <a:cubicBezTo>
                    <a:pt x="400" y="2555"/>
                    <a:pt x="431" y="2586"/>
                    <a:pt x="470" y="25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F3E24B02-B4FA-4744-ADFB-FA3C8E019E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8938" y="676276"/>
              <a:ext cx="254000" cy="366713"/>
            </a:xfrm>
            <a:custGeom>
              <a:avLst/>
              <a:gdLst>
                <a:gd name="T0" fmla="*/ 1220 w 1422"/>
                <a:gd name="T1" fmla="*/ 797 h 2044"/>
                <a:gd name="T2" fmla="*/ 219 w 1422"/>
                <a:gd name="T3" fmla="*/ 797 h 2044"/>
                <a:gd name="T4" fmla="*/ 219 w 1422"/>
                <a:gd name="T5" fmla="*/ 762 h 2044"/>
                <a:gd name="T6" fmla="*/ 1220 w 1422"/>
                <a:gd name="T7" fmla="*/ 762 h 2044"/>
                <a:gd name="T8" fmla="*/ 1220 w 1422"/>
                <a:gd name="T9" fmla="*/ 797 h 2044"/>
                <a:gd name="T10" fmla="*/ 1422 w 1422"/>
                <a:gd name="T11" fmla="*/ 326 h 2044"/>
                <a:gd name="T12" fmla="*/ 1133 w 1422"/>
                <a:gd name="T13" fmla="*/ 0 h 2044"/>
                <a:gd name="T14" fmla="*/ 1114 w 1422"/>
                <a:gd name="T15" fmla="*/ 0 h 2044"/>
                <a:gd name="T16" fmla="*/ 1114 w 1422"/>
                <a:gd name="T17" fmla="*/ 347 h 2044"/>
                <a:gd name="T18" fmla="*/ 1422 w 1422"/>
                <a:gd name="T19" fmla="*/ 347 h 2044"/>
                <a:gd name="T20" fmla="*/ 1422 w 1422"/>
                <a:gd name="T21" fmla="*/ 326 h 2044"/>
                <a:gd name="T22" fmla="*/ 1220 w 1422"/>
                <a:gd name="T23" fmla="*/ 937 h 2044"/>
                <a:gd name="T24" fmla="*/ 219 w 1422"/>
                <a:gd name="T25" fmla="*/ 937 h 2044"/>
                <a:gd name="T26" fmla="*/ 219 w 1422"/>
                <a:gd name="T27" fmla="*/ 902 h 2044"/>
                <a:gd name="T28" fmla="*/ 1220 w 1422"/>
                <a:gd name="T29" fmla="*/ 902 h 2044"/>
                <a:gd name="T30" fmla="*/ 1220 w 1422"/>
                <a:gd name="T31" fmla="*/ 937 h 2044"/>
                <a:gd name="T32" fmla="*/ 1220 w 1422"/>
                <a:gd name="T33" fmla="*/ 1076 h 2044"/>
                <a:gd name="T34" fmla="*/ 219 w 1422"/>
                <a:gd name="T35" fmla="*/ 1076 h 2044"/>
                <a:gd name="T36" fmla="*/ 219 w 1422"/>
                <a:gd name="T37" fmla="*/ 1041 h 2044"/>
                <a:gd name="T38" fmla="*/ 1220 w 1422"/>
                <a:gd name="T39" fmla="*/ 1041 h 2044"/>
                <a:gd name="T40" fmla="*/ 1220 w 1422"/>
                <a:gd name="T41" fmla="*/ 1076 h 2044"/>
                <a:gd name="T42" fmla="*/ 1220 w 1422"/>
                <a:gd name="T43" fmla="*/ 1216 h 2044"/>
                <a:gd name="T44" fmla="*/ 219 w 1422"/>
                <a:gd name="T45" fmla="*/ 1216 h 2044"/>
                <a:gd name="T46" fmla="*/ 219 w 1422"/>
                <a:gd name="T47" fmla="*/ 1181 h 2044"/>
                <a:gd name="T48" fmla="*/ 1220 w 1422"/>
                <a:gd name="T49" fmla="*/ 1181 h 2044"/>
                <a:gd name="T50" fmla="*/ 1220 w 1422"/>
                <a:gd name="T51" fmla="*/ 1216 h 2044"/>
                <a:gd name="T52" fmla="*/ 1220 w 1422"/>
                <a:gd name="T53" fmla="*/ 1356 h 2044"/>
                <a:gd name="T54" fmla="*/ 219 w 1422"/>
                <a:gd name="T55" fmla="*/ 1356 h 2044"/>
                <a:gd name="T56" fmla="*/ 219 w 1422"/>
                <a:gd name="T57" fmla="*/ 1321 h 2044"/>
                <a:gd name="T58" fmla="*/ 1220 w 1422"/>
                <a:gd name="T59" fmla="*/ 1321 h 2044"/>
                <a:gd name="T60" fmla="*/ 1220 w 1422"/>
                <a:gd name="T61" fmla="*/ 1356 h 2044"/>
                <a:gd name="T62" fmla="*/ 1220 w 1422"/>
                <a:gd name="T63" fmla="*/ 1496 h 2044"/>
                <a:gd name="T64" fmla="*/ 219 w 1422"/>
                <a:gd name="T65" fmla="*/ 1496 h 2044"/>
                <a:gd name="T66" fmla="*/ 219 w 1422"/>
                <a:gd name="T67" fmla="*/ 1461 h 2044"/>
                <a:gd name="T68" fmla="*/ 1220 w 1422"/>
                <a:gd name="T69" fmla="*/ 1461 h 2044"/>
                <a:gd name="T70" fmla="*/ 1220 w 1422"/>
                <a:gd name="T71" fmla="*/ 1496 h 2044"/>
                <a:gd name="T72" fmla="*/ 1220 w 1422"/>
                <a:gd name="T73" fmla="*/ 1636 h 2044"/>
                <a:gd name="T74" fmla="*/ 219 w 1422"/>
                <a:gd name="T75" fmla="*/ 1636 h 2044"/>
                <a:gd name="T76" fmla="*/ 219 w 1422"/>
                <a:gd name="T77" fmla="*/ 1601 h 2044"/>
                <a:gd name="T78" fmla="*/ 1220 w 1422"/>
                <a:gd name="T79" fmla="*/ 1601 h 2044"/>
                <a:gd name="T80" fmla="*/ 1220 w 1422"/>
                <a:gd name="T81" fmla="*/ 1636 h 2044"/>
                <a:gd name="T82" fmla="*/ 1220 w 1422"/>
                <a:gd name="T83" fmla="*/ 1776 h 2044"/>
                <a:gd name="T84" fmla="*/ 219 w 1422"/>
                <a:gd name="T85" fmla="*/ 1776 h 2044"/>
                <a:gd name="T86" fmla="*/ 219 w 1422"/>
                <a:gd name="T87" fmla="*/ 1741 h 2044"/>
                <a:gd name="T88" fmla="*/ 1220 w 1422"/>
                <a:gd name="T89" fmla="*/ 1741 h 2044"/>
                <a:gd name="T90" fmla="*/ 1220 w 1422"/>
                <a:gd name="T91" fmla="*/ 1776 h 2044"/>
                <a:gd name="T92" fmla="*/ 1220 w 1422"/>
                <a:gd name="T93" fmla="*/ 1915 h 2044"/>
                <a:gd name="T94" fmla="*/ 219 w 1422"/>
                <a:gd name="T95" fmla="*/ 1915 h 2044"/>
                <a:gd name="T96" fmla="*/ 219 w 1422"/>
                <a:gd name="T97" fmla="*/ 1880 h 2044"/>
                <a:gd name="T98" fmla="*/ 1220 w 1422"/>
                <a:gd name="T99" fmla="*/ 1880 h 2044"/>
                <a:gd name="T100" fmla="*/ 1220 w 1422"/>
                <a:gd name="T101" fmla="*/ 1915 h 2044"/>
                <a:gd name="T102" fmla="*/ 202 w 1422"/>
                <a:gd name="T103" fmla="*/ 129 h 2044"/>
                <a:gd name="T104" fmla="*/ 569 w 1422"/>
                <a:gd name="T105" fmla="*/ 129 h 2044"/>
                <a:gd name="T106" fmla="*/ 569 w 1422"/>
                <a:gd name="T107" fmla="*/ 552 h 2044"/>
                <a:gd name="T108" fmla="*/ 202 w 1422"/>
                <a:gd name="T109" fmla="*/ 552 h 2044"/>
                <a:gd name="T110" fmla="*/ 202 w 1422"/>
                <a:gd name="T111" fmla="*/ 129 h 2044"/>
                <a:gd name="T112" fmla="*/ 1422 w 1422"/>
                <a:gd name="T113" fmla="*/ 387 h 2044"/>
                <a:gd name="T114" fmla="*/ 1079 w 1422"/>
                <a:gd name="T115" fmla="*/ 387 h 2044"/>
                <a:gd name="T116" fmla="*/ 1079 w 1422"/>
                <a:gd name="T117" fmla="*/ 0 h 2044"/>
                <a:gd name="T118" fmla="*/ 0 w 1422"/>
                <a:gd name="T119" fmla="*/ 0 h 2044"/>
                <a:gd name="T120" fmla="*/ 0 w 1422"/>
                <a:gd name="T121" fmla="*/ 2044 h 2044"/>
                <a:gd name="T122" fmla="*/ 1422 w 1422"/>
                <a:gd name="T123" fmla="*/ 2044 h 2044"/>
                <a:gd name="T124" fmla="*/ 1422 w 1422"/>
                <a:gd name="T125" fmla="*/ 387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2" h="2044">
                  <a:moveTo>
                    <a:pt x="1220" y="797"/>
                  </a:moveTo>
                  <a:lnTo>
                    <a:pt x="219" y="797"/>
                  </a:lnTo>
                  <a:lnTo>
                    <a:pt x="219" y="762"/>
                  </a:lnTo>
                  <a:lnTo>
                    <a:pt x="1220" y="762"/>
                  </a:lnTo>
                  <a:lnTo>
                    <a:pt x="1220" y="797"/>
                  </a:lnTo>
                  <a:close/>
                  <a:moveTo>
                    <a:pt x="1422" y="326"/>
                  </a:moveTo>
                  <a:lnTo>
                    <a:pt x="1133" y="0"/>
                  </a:lnTo>
                  <a:lnTo>
                    <a:pt x="1114" y="0"/>
                  </a:lnTo>
                  <a:lnTo>
                    <a:pt x="1114" y="347"/>
                  </a:lnTo>
                  <a:lnTo>
                    <a:pt x="1422" y="347"/>
                  </a:lnTo>
                  <a:lnTo>
                    <a:pt x="1422" y="326"/>
                  </a:lnTo>
                  <a:close/>
                  <a:moveTo>
                    <a:pt x="1220" y="937"/>
                  </a:moveTo>
                  <a:lnTo>
                    <a:pt x="219" y="937"/>
                  </a:lnTo>
                  <a:lnTo>
                    <a:pt x="219" y="902"/>
                  </a:lnTo>
                  <a:lnTo>
                    <a:pt x="1220" y="902"/>
                  </a:lnTo>
                  <a:lnTo>
                    <a:pt x="1220" y="937"/>
                  </a:lnTo>
                  <a:close/>
                  <a:moveTo>
                    <a:pt x="1220" y="1076"/>
                  </a:moveTo>
                  <a:lnTo>
                    <a:pt x="219" y="1076"/>
                  </a:lnTo>
                  <a:lnTo>
                    <a:pt x="219" y="1041"/>
                  </a:lnTo>
                  <a:lnTo>
                    <a:pt x="1220" y="1041"/>
                  </a:lnTo>
                  <a:lnTo>
                    <a:pt x="1220" y="1076"/>
                  </a:lnTo>
                  <a:close/>
                  <a:moveTo>
                    <a:pt x="1220" y="1216"/>
                  </a:moveTo>
                  <a:lnTo>
                    <a:pt x="219" y="1216"/>
                  </a:lnTo>
                  <a:lnTo>
                    <a:pt x="219" y="1181"/>
                  </a:lnTo>
                  <a:lnTo>
                    <a:pt x="1220" y="1181"/>
                  </a:lnTo>
                  <a:lnTo>
                    <a:pt x="1220" y="1216"/>
                  </a:lnTo>
                  <a:close/>
                  <a:moveTo>
                    <a:pt x="1220" y="1356"/>
                  </a:moveTo>
                  <a:lnTo>
                    <a:pt x="219" y="1356"/>
                  </a:lnTo>
                  <a:lnTo>
                    <a:pt x="219" y="1321"/>
                  </a:lnTo>
                  <a:lnTo>
                    <a:pt x="1220" y="1321"/>
                  </a:lnTo>
                  <a:lnTo>
                    <a:pt x="1220" y="1356"/>
                  </a:lnTo>
                  <a:close/>
                  <a:moveTo>
                    <a:pt x="1220" y="1496"/>
                  </a:moveTo>
                  <a:lnTo>
                    <a:pt x="219" y="1496"/>
                  </a:lnTo>
                  <a:lnTo>
                    <a:pt x="219" y="1461"/>
                  </a:lnTo>
                  <a:lnTo>
                    <a:pt x="1220" y="1461"/>
                  </a:lnTo>
                  <a:lnTo>
                    <a:pt x="1220" y="1496"/>
                  </a:lnTo>
                  <a:close/>
                  <a:moveTo>
                    <a:pt x="1220" y="1636"/>
                  </a:moveTo>
                  <a:lnTo>
                    <a:pt x="219" y="1636"/>
                  </a:lnTo>
                  <a:lnTo>
                    <a:pt x="219" y="1601"/>
                  </a:lnTo>
                  <a:lnTo>
                    <a:pt x="1220" y="1601"/>
                  </a:lnTo>
                  <a:lnTo>
                    <a:pt x="1220" y="1636"/>
                  </a:lnTo>
                  <a:close/>
                  <a:moveTo>
                    <a:pt x="1220" y="1776"/>
                  </a:moveTo>
                  <a:lnTo>
                    <a:pt x="219" y="1776"/>
                  </a:lnTo>
                  <a:lnTo>
                    <a:pt x="219" y="1741"/>
                  </a:lnTo>
                  <a:lnTo>
                    <a:pt x="1220" y="1741"/>
                  </a:lnTo>
                  <a:lnTo>
                    <a:pt x="1220" y="1776"/>
                  </a:lnTo>
                  <a:close/>
                  <a:moveTo>
                    <a:pt x="1220" y="1915"/>
                  </a:moveTo>
                  <a:lnTo>
                    <a:pt x="219" y="1915"/>
                  </a:lnTo>
                  <a:lnTo>
                    <a:pt x="219" y="1880"/>
                  </a:lnTo>
                  <a:lnTo>
                    <a:pt x="1220" y="1880"/>
                  </a:lnTo>
                  <a:lnTo>
                    <a:pt x="1220" y="1915"/>
                  </a:lnTo>
                  <a:close/>
                  <a:moveTo>
                    <a:pt x="202" y="129"/>
                  </a:moveTo>
                  <a:lnTo>
                    <a:pt x="569" y="129"/>
                  </a:lnTo>
                  <a:lnTo>
                    <a:pt x="569" y="552"/>
                  </a:lnTo>
                  <a:lnTo>
                    <a:pt x="202" y="552"/>
                  </a:lnTo>
                  <a:lnTo>
                    <a:pt x="202" y="129"/>
                  </a:lnTo>
                  <a:close/>
                  <a:moveTo>
                    <a:pt x="1422" y="387"/>
                  </a:moveTo>
                  <a:lnTo>
                    <a:pt x="1079" y="387"/>
                  </a:lnTo>
                  <a:lnTo>
                    <a:pt x="1079" y="0"/>
                  </a:lnTo>
                  <a:lnTo>
                    <a:pt x="0" y="0"/>
                  </a:lnTo>
                  <a:lnTo>
                    <a:pt x="0" y="2044"/>
                  </a:lnTo>
                  <a:lnTo>
                    <a:pt x="1422" y="2044"/>
                  </a:lnTo>
                  <a:lnTo>
                    <a:pt x="1422" y="3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8C692969-9014-4ADE-BD26-DDC16B7004AD}"/>
              </a:ext>
            </a:extLst>
          </p:cNvPr>
          <p:cNvSpPr>
            <a:spLocks noEditPoints="1"/>
          </p:cNvSpPr>
          <p:nvPr/>
        </p:nvSpPr>
        <p:spPr bwMode="auto">
          <a:xfrm>
            <a:off x="2408596" y="1062204"/>
            <a:ext cx="347832" cy="429771"/>
          </a:xfrm>
          <a:custGeom>
            <a:avLst/>
            <a:gdLst>
              <a:gd name="T0" fmla="*/ 4278 w 5642"/>
              <a:gd name="T1" fmla="*/ 2822 h 6988"/>
              <a:gd name="T2" fmla="*/ 2097 w 5642"/>
              <a:gd name="T3" fmla="*/ 3034 h 6988"/>
              <a:gd name="T4" fmla="*/ 5642 w 5642"/>
              <a:gd name="T5" fmla="*/ 3583 h 6988"/>
              <a:gd name="T6" fmla="*/ 2819 w 5642"/>
              <a:gd name="T7" fmla="*/ 329 h 6988"/>
              <a:gd name="T8" fmla="*/ 2819 w 5642"/>
              <a:gd name="T9" fmla="*/ 2162 h 6988"/>
              <a:gd name="T10" fmla="*/ 5367 w 5642"/>
              <a:gd name="T11" fmla="*/ 3054 h 6988"/>
              <a:gd name="T12" fmla="*/ 0 w 5642"/>
              <a:gd name="T13" fmla="*/ 3735 h 6988"/>
              <a:gd name="T14" fmla="*/ 2823 w 5642"/>
              <a:gd name="T15" fmla="*/ 6988 h 6988"/>
              <a:gd name="T16" fmla="*/ 2823 w 5642"/>
              <a:gd name="T17" fmla="*/ 5155 h 6988"/>
              <a:gd name="T18" fmla="*/ 275 w 5642"/>
              <a:gd name="T19" fmla="*/ 4264 h 6988"/>
              <a:gd name="T20" fmla="*/ 1062 w 5642"/>
              <a:gd name="T21" fmla="*/ 4702 h 6988"/>
              <a:gd name="T22" fmla="*/ 464 w 5642"/>
              <a:gd name="T23" fmla="*/ 4314 h 6988"/>
              <a:gd name="T24" fmla="*/ 4251 w 5642"/>
              <a:gd name="T25" fmla="*/ 0 h 6988"/>
              <a:gd name="T26" fmla="*/ 4024 w 5642"/>
              <a:gd name="T27" fmla="*/ 920 h 6988"/>
              <a:gd name="T28" fmla="*/ 3969 w 5642"/>
              <a:gd name="T29" fmla="*/ 282 h 6988"/>
              <a:gd name="T30" fmla="*/ 2943 w 5642"/>
              <a:gd name="T31" fmla="*/ 70 h 6988"/>
              <a:gd name="T32" fmla="*/ 746 w 5642"/>
              <a:gd name="T33" fmla="*/ 282 h 6988"/>
              <a:gd name="T34" fmla="*/ 1062 w 5642"/>
              <a:gd name="T35" fmla="*/ 4420 h 6988"/>
              <a:gd name="T36" fmla="*/ 1407 w 5642"/>
              <a:gd name="T37" fmla="*/ 1947 h 6988"/>
              <a:gd name="T38" fmla="*/ 2711 w 5642"/>
              <a:gd name="T39" fmla="*/ 2230 h 6988"/>
              <a:gd name="T40" fmla="*/ 1549 w 5642"/>
              <a:gd name="T41" fmla="*/ 5127 h 6988"/>
              <a:gd name="T42" fmla="*/ 1266 w 5642"/>
              <a:gd name="T43" fmla="*/ 4978 h 6988"/>
              <a:gd name="T44" fmla="*/ 1407 w 5642"/>
              <a:gd name="T45" fmla="*/ 1947 h 6988"/>
              <a:gd name="T46" fmla="*/ 3186 w 5642"/>
              <a:gd name="T47" fmla="*/ 1947 h 6988"/>
              <a:gd name="T48" fmla="*/ 3135 w 5642"/>
              <a:gd name="T49" fmla="*/ 2230 h 6988"/>
              <a:gd name="T50" fmla="*/ 2943 w 5642"/>
              <a:gd name="T51" fmla="*/ 1947 h 6988"/>
              <a:gd name="T52" fmla="*/ 5054 w 5642"/>
              <a:gd name="T53" fmla="*/ 6649 h 6988"/>
              <a:gd name="T54" fmla="*/ 3613 w 5642"/>
              <a:gd name="T55" fmla="*/ 6367 h 6988"/>
              <a:gd name="T56" fmla="*/ 4772 w 5642"/>
              <a:gd name="T57" fmla="*/ 2618 h 6988"/>
              <a:gd name="T58" fmla="*/ 2406 w 5642"/>
              <a:gd name="T59" fmla="*/ 6649 h 6988"/>
              <a:gd name="T60" fmla="*/ 1266 w 5642"/>
              <a:gd name="T61" fmla="*/ 6222 h 6988"/>
              <a:gd name="T62" fmla="*/ 2097 w 5642"/>
              <a:gd name="T63" fmla="*/ 4727 h 6988"/>
              <a:gd name="T64" fmla="*/ 4278 w 5642"/>
              <a:gd name="T65" fmla="*/ 4939 h 6988"/>
              <a:gd name="T66" fmla="*/ 2731 w 5642"/>
              <a:gd name="T67" fmla="*/ 4915 h 6988"/>
              <a:gd name="T68" fmla="*/ 2097 w 5642"/>
              <a:gd name="T69" fmla="*/ 4939 h 6988"/>
              <a:gd name="T70" fmla="*/ 2097 w 5642"/>
              <a:gd name="T71" fmla="*/ 4251 h 6988"/>
              <a:gd name="T72" fmla="*/ 4278 w 5642"/>
              <a:gd name="T73" fmla="*/ 4462 h 6988"/>
              <a:gd name="T74" fmla="*/ 2097 w 5642"/>
              <a:gd name="T75" fmla="*/ 4251 h 6988"/>
              <a:gd name="T76" fmla="*/ 4278 w 5642"/>
              <a:gd name="T77" fmla="*/ 3775 h 6988"/>
              <a:gd name="T78" fmla="*/ 2097 w 5642"/>
              <a:gd name="T79" fmla="*/ 3986 h 6988"/>
              <a:gd name="T80" fmla="*/ 2097 w 5642"/>
              <a:gd name="T81" fmla="*/ 3298 h 6988"/>
              <a:gd name="T82" fmla="*/ 4278 w 5642"/>
              <a:gd name="T83" fmla="*/ 3510 h 6988"/>
              <a:gd name="T84" fmla="*/ 2097 w 5642"/>
              <a:gd name="T85" fmla="*/ 3298 h 6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42" h="6988">
                <a:moveTo>
                  <a:pt x="2097" y="2822"/>
                </a:moveTo>
                <a:lnTo>
                  <a:pt x="4278" y="2822"/>
                </a:lnTo>
                <a:lnTo>
                  <a:pt x="4278" y="3034"/>
                </a:lnTo>
                <a:lnTo>
                  <a:pt x="2097" y="3034"/>
                </a:lnTo>
                <a:lnTo>
                  <a:pt x="2097" y="2822"/>
                </a:lnTo>
                <a:close/>
                <a:moveTo>
                  <a:pt x="5642" y="3583"/>
                </a:moveTo>
                <a:cubicBezTo>
                  <a:pt x="5642" y="2024"/>
                  <a:pt x="4378" y="760"/>
                  <a:pt x="2819" y="760"/>
                </a:cubicBezTo>
                <a:lnTo>
                  <a:pt x="2819" y="329"/>
                </a:lnTo>
                <a:lnTo>
                  <a:pt x="1861" y="1321"/>
                </a:lnTo>
                <a:lnTo>
                  <a:pt x="2819" y="2162"/>
                </a:lnTo>
                <a:lnTo>
                  <a:pt x="2819" y="1791"/>
                </a:lnTo>
                <a:cubicBezTo>
                  <a:pt x="4226" y="1791"/>
                  <a:pt x="5194" y="2768"/>
                  <a:pt x="5367" y="3054"/>
                </a:cubicBezTo>
                <a:cubicBezTo>
                  <a:pt x="5432" y="3160"/>
                  <a:pt x="5642" y="3583"/>
                  <a:pt x="5642" y="3583"/>
                </a:cubicBezTo>
                <a:close/>
                <a:moveTo>
                  <a:pt x="0" y="3735"/>
                </a:moveTo>
                <a:cubicBezTo>
                  <a:pt x="0" y="5294"/>
                  <a:pt x="1264" y="6558"/>
                  <a:pt x="2823" y="6558"/>
                </a:cubicBezTo>
                <a:lnTo>
                  <a:pt x="2823" y="6988"/>
                </a:lnTo>
                <a:lnTo>
                  <a:pt x="3782" y="5997"/>
                </a:lnTo>
                <a:lnTo>
                  <a:pt x="2823" y="5155"/>
                </a:lnTo>
                <a:lnTo>
                  <a:pt x="2823" y="5526"/>
                </a:lnTo>
                <a:cubicBezTo>
                  <a:pt x="1416" y="5526"/>
                  <a:pt x="448" y="4549"/>
                  <a:pt x="275" y="4264"/>
                </a:cubicBezTo>
                <a:cubicBezTo>
                  <a:pt x="211" y="4157"/>
                  <a:pt x="0" y="3735"/>
                  <a:pt x="0" y="3735"/>
                </a:cubicBezTo>
                <a:close/>
                <a:moveTo>
                  <a:pt x="1062" y="4702"/>
                </a:moveTo>
                <a:lnTo>
                  <a:pt x="866" y="4702"/>
                </a:lnTo>
                <a:cubicBezTo>
                  <a:pt x="683" y="4557"/>
                  <a:pt x="548" y="4417"/>
                  <a:pt x="464" y="4314"/>
                </a:cubicBezTo>
                <a:lnTo>
                  <a:pt x="464" y="0"/>
                </a:lnTo>
                <a:lnTo>
                  <a:pt x="4251" y="0"/>
                </a:lnTo>
                <a:lnTo>
                  <a:pt x="4251" y="920"/>
                </a:lnTo>
                <a:lnTo>
                  <a:pt x="4024" y="920"/>
                </a:lnTo>
                <a:cubicBezTo>
                  <a:pt x="4006" y="912"/>
                  <a:pt x="3987" y="904"/>
                  <a:pt x="3969" y="897"/>
                </a:cubicBezTo>
                <a:lnTo>
                  <a:pt x="3969" y="282"/>
                </a:lnTo>
                <a:lnTo>
                  <a:pt x="2943" y="282"/>
                </a:lnTo>
                <a:lnTo>
                  <a:pt x="2943" y="70"/>
                </a:lnTo>
                <a:lnTo>
                  <a:pt x="2738" y="282"/>
                </a:lnTo>
                <a:lnTo>
                  <a:pt x="746" y="282"/>
                </a:lnTo>
                <a:lnTo>
                  <a:pt x="746" y="4420"/>
                </a:lnTo>
                <a:lnTo>
                  <a:pt x="1062" y="4420"/>
                </a:lnTo>
                <a:lnTo>
                  <a:pt x="1062" y="4702"/>
                </a:lnTo>
                <a:close/>
                <a:moveTo>
                  <a:pt x="1407" y="1947"/>
                </a:moveTo>
                <a:lnTo>
                  <a:pt x="2389" y="1947"/>
                </a:lnTo>
                <a:lnTo>
                  <a:pt x="2711" y="2230"/>
                </a:lnTo>
                <a:lnTo>
                  <a:pt x="1549" y="2230"/>
                </a:lnTo>
                <a:lnTo>
                  <a:pt x="1549" y="5127"/>
                </a:lnTo>
                <a:cubicBezTo>
                  <a:pt x="1528" y="5117"/>
                  <a:pt x="1508" y="5108"/>
                  <a:pt x="1489" y="5098"/>
                </a:cubicBezTo>
                <a:cubicBezTo>
                  <a:pt x="1411" y="5060"/>
                  <a:pt x="1337" y="5019"/>
                  <a:pt x="1266" y="4978"/>
                </a:cubicBezTo>
                <a:lnTo>
                  <a:pt x="1266" y="1947"/>
                </a:lnTo>
                <a:lnTo>
                  <a:pt x="1407" y="1947"/>
                </a:lnTo>
                <a:close/>
                <a:moveTo>
                  <a:pt x="2943" y="1947"/>
                </a:moveTo>
                <a:lnTo>
                  <a:pt x="3186" y="1947"/>
                </a:lnTo>
                <a:cubicBezTo>
                  <a:pt x="3542" y="1991"/>
                  <a:pt x="3863" y="2097"/>
                  <a:pt x="4142" y="2230"/>
                </a:cubicBezTo>
                <a:lnTo>
                  <a:pt x="3135" y="2230"/>
                </a:lnTo>
                <a:lnTo>
                  <a:pt x="2943" y="2230"/>
                </a:lnTo>
                <a:lnTo>
                  <a:pt x="2943" y="1947"/>
                </a:lnTo>
                <a:close/>
                <a:moveTo>
                  <a:pt x="5054" y="2864"/>
                </a:moveTo>
                <a:lnTo>
                  <a:pt x="5054" y="6649"/>
                </a:lnTo>
                <a:lnTo>
                  <a:pt x="3340" y="6649"/>
                </a:lnTo>
                <a:lnTo>
                  <a:pt x="3613" y="6367"/>
                </a:lnTo>
                <a:lnTo>
                  <a:pt x="4772" y="6367"/>
                </a:lnTo>
                <a:lnTo>
                  <a:pt x="4772" y="2618"/>
                </a:lnTo>
                <a:cubicBezTo>
                  <a:pt x="4882" y="2703"/>
                  <a:pt x="4976" y="2787"/>
                  <a:pt x="5054" y="2864"/>
                </a:cubicBezTo>
                <a:close/>
                <a:moveTo>
                  <a:pt x="2406" y="6649"/>
                </a:moveTo>
                <a:lnTo>
                  <a:pt x="1266" y="6649"/>
                </a:lnTo>
                <a:lnTo>
                  <a:pt x="1266" y="6222"/>
                </a:lnTo>
                <a:cubicBezTo>
                  <a:pt x="1605" y="6438"/>
                  <a:pt x="1992" y="6587"/>
                  <a:pt x="2406" y="6649"/>
                </a:cubicBezTo>
                <a:close/>
                <a:moveTo>
                  <a:pt x="2097" y="4727"/>
                </a:moveTo>
                <a:lnTo>
                  <a:pt x="4278" y="4727"/>
                </a:lnTo>
                <a:lnTo>
                  <a:pt x="4278" y="4939"/>
                </a:lnTo>
                <a:lnTo>
                  <a:pt x="2758" y="4939"/>
                </a:lnTo>
                <a:lnTo>
                  <a:pt x="2731" y="4915"/>
                </a:lnTo>
                <a:lnTo>
                  <a:pt x="2731" y="4939"/>
                </a:lnTo>
                <a:lnTo>
                  <a:pt x="2097" y="4939"/>
                </a:lnTo>
                <a:lnTo>
                  <a:pt x="2097" y="4727"/>
                </a:lnTo>
                <a:close/>
                <a:moveTo>
                  <a:pt x="2097" y="4251"/>
                </a:moveTo>
                <a:lnTo>
                  <a:pt x="4278" y="4251"/>
                </a:lnTo>
                <a:lnTo>
                  <a:pt x="4278" y="4462"/>
                </a:lnTo>
                <a:lnTo>
                  <a:pt x="2097" y="4462"/>
                </a:lnTo>
                <a:lnTo>
                  <a:pt x="2097" y="4251"/>
                </a:lnTo>
                <a:close/>
                <a:moveTo>
                  <a:pt x="2097" y="3775"/>
                </a:moveTo>
                <a:lnTo>
                  <a:pt x="4278" y="3775"/>
                </a:lnTo>
                <a:lnTo>
                  <a:pt x="4278" y="3986"/>
                </a:lnTo>
                <a:lnTo>
                  <a:pt x="2097" y="3986"/>
                </a:lnTo>
                <a:lnTo>
                  <a:pt x="2097" y="3775"/>
                </a:lnTo>
                <a:close/>
                <a:moveTo>
                  <a:pt x="2097" y="3298"/>
                </a:moveTo>
                <a:lnTo>
                  <a:pt x="4278" y="3298"/>
                </a:lnTo>
                <a:lnTo>
                  <a:pt x="4278" y="3510"/>
                </a:lnTo>
                <a:lnTo>
                  <a:pt x="2097" y="3510"/>
                </a:lnTo>
                <a:lnTo>
                  <a:pt x="2097" y="3298"/>
                </a:lnTo>
                <a:close/>
              </a:path>
            </a:pathLst>
          </a:custGeom>
          <a:solidFill>
            <a:srgbClr val="EEF8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AE744322-3BC4-48FF-83FC-502D3BBB19FC}"/>
              </a:ext>
            </a:extLst>
          </p:cNvPr>
          <p:cNvSpPr>
            <a:spLocks noEditPoints="1"/>
          </p:cNvSpPr>
          <p:nvPr/>
        </p:nvSpPr>
        <p:spPr bwMode="auto">
          <a:xfrm>
            <a:off x="5449165" y="4002290"/>
            <a:ext cx="373751" cy="354777"/>
          </a:xfrm>
          <a:custGeom>
            <a:avLst/>
            <a:gdLst>
              <a:gd name="T0" fmla="*/ 1534 w 3735"/>
              <a:gd name="T1" fmla="*/ 3128 h 3534"/>
              <a:gd name="T2" fmla="*/ 1146 w 3735"/>
              <a:gd name="T3" fmla="*/ 3032 h 3534"/>
              <a:gd name="T4" fmla="*/ 1534 w 3735"/>
              <a:gd name="T5" fmla="*/ 2860 h 3534"/>
              <a:gd name="T6" fmla="*/ 1146 w 3735"/>
              <a:gd name="T7" fmla="*/ 2581 h 3534"/>
              <a:gd name="T8" fmla="*/ 1534 w 3735"/>
              <a:gd name="T9" fmla="*/ 2370 h 3534"/>
              <a:gd name="T10" fmla="*/ 2012 w 3735"/>
              <a:gd name="T11" fmla="*/ 2274 h 3534"/>
              <a:gd name="T12" fmla="*/ 1817 w 3735"/>
              <a:gd name="T13" fmla="*/ 2581 h 3534"/>
              <a:gd name="T14" fmla="*/ 2012 w 3735"/>
              <a:gd name="T15" fmla="*/ 2860 h 3534"/>
              <a:gd name="T16" fmla="*/ 2964 w 3735"/>
              <a:gd name="T17" fmla="*/ 1936 h 3534"/>
              <a:gd name="T18" fmla="*/ 0 w 3735"/>
              <a:gd name="T19" fmla="*/ 3534 h 3534"/>
              <a:gd name="T20" fmla="*/ 1371 w 3735"/>
              <a:gd name="T21" fmla="*/ 1310 h 3534"/>
              <a:gd name="T22" fmla="*/ 2964 w 3735"/>
              <a:gd name="T23" fmla="*/ 1936 h 3534"/>
              <a:gd name="T24" fmla="*/ 2124 w 3735"/>
              <a:gd name="T25" fmla="*/ 2186 h 3534"/>
              <a:gd name="T26" fmla="*/ 1534 w 3735"/>
              <a:gd name="T27" fmla="*/ 2091 h 3534"/>
              <a:gd name="T28" fmla="*/ 645 w 3735"/>
              <a:gd name="T29" fmla="*/ 2370 h 3534"/>
              <a:gd name="T30" fmla="*/ 1034 w 3735"/>
              <a:gd name="T31" fmla="*/ 2581 h 3534"/>
              <a:gd name="T32" fmla="*/ 645 w 3735"/>
              <a:gd name="T33" fmla="*/ 2860 h 3534"/>
              <a:gd name="T34" fmla="*/ 1034 w 3735"/>
              <a:gd name="T35" fmla="*/ 3032 h 3534"/>
              <a:gd name="T36" fmla="*/ 645 w 3735"/>
              <a:gd name="T37" fmla="*/ 3312 h 3534"/>
              <a:gd name="T38" fmla="*/ 1534 w 3735"/>
              <a:gd name="T39" fmla="*/ 3216 h 3534"/>
              <a:gd name="T40" fmla="*/ 2124 w 3735"/>
              <a:gd name="T41" fmla="*/ 2860 h 3534"/>
              <a:gd name="T42" fmla="*/ 2319 w 3735"/>
              <a:gd name="T43" fmla="*/ 2581 h 3534"/>
              <a:gd name="T44" fmla="*/ 770 w 3735"/>
              <a:gd name="T45" fmla="*/ 485 h 3534"/>
              <a:gd name="T46" fmla="*/ 2141 w 3735"/>
              <a:gd name="T47" fmla="*/ 0 h 3534"/>
              <a:gd name="T48" fmla="*/ 3735 w 3735"/>
              <a:gd name="T49" fmla="*/ 626 h 3534"/>
              <a:gd name="T50" fmla="*/ 3493 w 3735"/>
              <a:gd name="T51" fmla="*/ 2224 h 3534"/>
              <a:gd name="T52" fmla="*/ 2049 w 3735"/>
              <a:gd name="T53" fmla="*/ 1137 h 3534"/>
              <a:gd name="T54" fmla="*/ 770 w 3735"/>
              <a:gd name="T55" fmla="*/ 485 h 3534"/>
              <a:gd name="T56" fmla="*/ 3348 w 3735"/>
              <a:gd name="T57" fmla="*/ 1280 h 3534"/>
              <a:gd name="T58" fmla="*/ 3106 w 3735"/>
              <a:gd name="T59" fmla="*/ 2879 h 3534"/>
              <a:gd name="T60" fmla="*/ 1663 w 3735"/>
              <a:gd name="T61" fmla="*/ 1792 h 3534"/>
              <a:gd name="T62" fmla="*/ 384 w 3735"/>
              <a:gd name="T63" fmla="*/ 1140 h 3534"/>
              <a:gd name="T64" fmla="*/ 1754 w 3735"/>
              <a:gd name="T65" fmla="*/ 655 h 3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5" h="3534">
                <a:moveTo>
                  <a:pt x="2012" y="3128"/>
                </a:moveTo>
                <a:lnTo>
                  <a:pt x="1534" y="3128"/>
                </a:lnTo>
                <a:lnTo>
                  <a:pt x="1534" y="3032"/>
                </a:lnTo>
                <a:lnTo>
                  <a:pt x="1146" y="3032"/>
                </a:lnTo>
                <a:lnTo>
                  <a:pt x="1146" y="2860"/>
                </a:lnTo>
                <a:lnTo>
                  <a:pt x="1534" y="2860"/>
                </a:lnTo>
                <a:lnTo>
                  <a:pt x="1534" y="2581"/>
                </a:lnTo>
                <a:lnTo>
                  <a:pt x="1146" y="2581"/>
                </a:lnTo>
                <a:lnTo>
                  <a:pt x="1146" y="2370"/>
                </a:lnTo>
                <a:lnTo>
                  <a:pt x="1534" y="2370"/>
                </a:lnTo>
                <a:lnTo>
                  <a:pt x="1534" y="2274"/>
                </a:lnTo>
                <a:lnTo>
                  <a:pt x="2012" y="2274"/>
                </a:lnTo>
                <a:lnTo>
                  <a:pt x="2012" y="2581"/>
                </a:lnTo>
                <a:lnTo>
                  <a:pt x="1817" y="2581"/>
                </a:lnTo>
                <a:lnTo>
                  <a:pt x="1817" y="2860"/>
                </a:lnTo>
                <a:lnTo>
                  <a:pt x="2012" y="2860"/>
                </a:lnTo>
                <a:lnTo>
                  <a:pt x="2012" y="3128"/>
                </a:lnTo>
                <a:close/>
                <a:moveTo>
                  <a:pt x="2964" y="1936"/>
                </a:moveTo>
                <a:lnTo>
                  <a:pt x="2964" y="3534"/>
                </a:lnTo>
                <a:lnTo>
                  <a:pt x="0" y="3534"/>
                </a:lnTo>
                <a:lnTo>
                  <a:pt x="0" y="1310"/>
                </a:lnTo>
                <a:lnTo>
                  <a:pt x="1371" y="1310"/>
                </a:lnTo>
                <a:lnTo>
                  <a:pt x="1531" y="1936"/>
                </a:lnTo>
                <a:lnTo>
                  <a:pt x="2964" y="1936"/>
                </a:lnTo>
                <a:close/>
                <a:moveTo>
                  <a:pt x="2124" y="2581"/>
                </a:moveTo>
                <a:lnTo>
                  <a:pt x="2124" y="2186"/>
                </a:lnTo>
                <a:lnTo>
                  <a:pt x="1534" y="2186"/>
                </a:lnTo>
                <a:lnTo>
                  <a:pt x="1534" y="2091"/>
                </a:lnTo>
                <a:lnTo>
                  <a:pt x="645" y="2091"/>
                </a:lnTo>
                <a:lnTo>
                  <a:pt x="645" y="2370"/>
                </a:lnTo>
                <a:lnTo>
                  <a:pt x="1034" y="2370"/>
                </a:lnTo>
                <a:lnTo>
                  <a:pt x="1034" y="2581"/>
                </a:lnTo>
                <a:lnTo>
                  <a:pt x="645" y="2581"/>
                </a:lnTo>
                <a:lnTo>
                  <a:pt x="645" y="2860"/>
                </a:lnTo>
                <a:lnTo>
                  <a:pt x="1034" y="2860"/>
                </a:lnTo>
                <a:lnTo>
                  <a:pt x="1034" y="3032"/>
                </a:lnTo>
                <a:lnTo>
                  <a:pt x="645" y="3032"/>
                </a:lnTo>
                <a:lnTo>
                  <a:pt x="645" y="3312"/>
                </a:lnTo>
                <a:lnTo>
                  <a:pt x="1534" y="3312"/>
                </a:lnTo>
                <a:lnTo>
                  <a:pt x="1534" y="3216"/>
                </a:lnTo>
                <a:lnTo>
                  <a:pt x="2124" y="3216"/>
                </a:lnTo>
                <a:lnTo>
                  <a:pt x="2124" y="2860"/>
                </a:lnTo>
                <a:lnTo>
                  <a:pt x="2319" y="2860"/>
                </a:lnTo>
                <a:lnTo>
                  <a:pt x="2319" y="2581"/>
                </a:lnTo>
                <a:lnTo>
                  <a:pt x="2124" y="2581"/>
                </a:lnTo>
                <a:close/>
                <a:moveTo>
                  <a:pt x="770" y="485"/>
                </a:moveTo>
                <a:lnTo>
                  <a:pt x="770" y="0"/>
                </a:lnTo>
                <a:lnTo>
                  <a:pt x="2141" y="0"/>
                </a:lnTo>
                <a:lnTo>
                  <a:pt x="2301" y="626"/>
                </a:lnTo>
                <a:lnTo>
                  <a:pt x="3735" y="626"/>
                </a:lnTo>
                <a:lnTo>
                  <a:pt x="3735" y="2224"/>
                </a:lnTo>
                <a:lnTo>
                  <a:pt x="3493" y="2224"/>
                </a:lnTo>
                <a:lnTo>
                  <a:pt x="3493" y="1137"/>
                </a:lnTo>
                <a:lnTo>
                  <a:pt x="2049" y="1137"/>
                </a:lnTo>
                <a:lnTo>
                  <a:pt x="1869" y="485"/>
                </a:lnTo>
                <a:lnTo>
                  <a:pt x="770" y="485"/>
                </a:lnTo>
                <a:close/>
                <a:moveTo>
                  <a:pt x="1915" y="1280"/>
                </a:moveTo>
                <a:lnTo>
                  <a:pt x="3348" y="1280"/>
                </a:lnTo>
                <a:lnTo>
                  <a:pt x="3348" y="2879"/>
                </a:lnTo>
                <a:lnTo>
                  <a:pt x="3106" y="2879"/>
                </a:lnTo>
                <a:lnTo>
                  <a:pt x="3106" y="1792"/>
                </a:lnTo>
                <a:lnTo>
                  <a:pt x="1663" y="1792"/>
                </a:lnTo>
                <a:lnTo>
                  <a:pt x="1482" y="1140"/>
                </a:lnTo>
                <a:lnTo>
                  <a:pt x="384" y="1140"/>
                </a:lnTo>
                <a:lnTo>
                  <a:pt x="384" y="655"/>
                </a:lnTo>
                <a:lnTo>
                  <a:pt x="1754" y="655"/>
                </a:lnTo>
                <a:lnTo>
                  <a:pt x="1915" y="128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Freeform 13">
            <a:extLst>
              <a:ext uri="{FF2B5EF4-FFF2-40B4-BE49-F238E27FC236}">
                <a16:creationId xmlns:a16="http://schemas.microsoft.com/office/drawing/2014/main" id="{EC0DDC71-F109-4371-A6B1-3DB87B1C3725}"/>
              </a:ext>
            </a:extLst>
          </p:cNvPr>
          <p:cNvSpPr>
            <a:spLocks noEditPoints="1"/>
          </p:cNvSpPr>
          <p:nvPr/>
        </p:nvSpPr>
        <p:spPr bwMode="auto">
          <a:xfrm>
            <a:off x="3079621" y="3698144"/>
            <a:ext cx="361285" cy="347600"/>
          </a:xfrm>
          <a:custGeom>
            <a:avLst/>
            <a:gdLst>
              <a:gd name="T0" fmla="*/ 3471 w 4070"/>
              <a:gd name="T1" fmla="*/ 687 h 3897"/>
              <a:gd name="T2" fmla="*/ 141 w 4070"/>
              <a:gd name="T3" fmla="*/ 1675 h 3897"/>
              <a:gd name="T4" fmla="*/ 1342 w 4070"/>
              <a:gd name="T5" fmla="*/ 3473 h 3897"/>
              <a:gd name="T6" fmla="*/ 1415 w 4070"/>
              <a:gd name="T7" fmla="*/ 3302 h 3897"/>
              <a:gd name="T8" fmla="*/ 2197 w 4070"/>
              <a:gd name="T9" fmla="*/ 3302 h 3897"/>
              <a:gd name="T10" fmla="*/ 2269 w 4070"/>
              <a:gd name="T11" fmla="*/ 3473 h 3897"/>
              <a:gd name="T12" fmla="*/ 2407 w 4070"/>
              <a:gd name="T13" fmla="*/ 3388 h 3897"/>
              <a:gd name="T14" fmla="*/ 2293 w 4070"/>
              <a:gd name="T15" fmla="*/ 3217 h 3897"/>
              <a:gd name="T16" fmla="*/ 2292 w 4070"/>
              <a:gd name="T17" fmla="*/ 2938 h 3897"/>
              <a:gd name="T18" fmla="*/ 2090 w 4070"/>
              <a:gd name="T19" fmla="*/ 2897 h 3897"/>
              <a:gd name="T20" fmla="*/ 1891 w 4070"/>
              <a:gd name="T21" fmla="*/ 2701 h 3897"/>
              <a:gd name="T22" fmla="*/ 1720 w 4070"/>
              <a:gd name="T23" fmla="*/ 2815 h 3897"/>
              <a:gd name="T24" fmla="*/ 1441 w 4070"/>
              <a:gd name="T25" fmla="*/ 2817 h 3897"/>
              <a:gd name="T26" fmla="*/ 1401 w 4070"/>
              <a:gd name="T27" fmla="*/ 3018 h 3897"/>
              <a:gd name="T28" fmla="*/ 1204 w 4070"/>
              <a:gd name="T29" fmla="*/ 3217 h 3897"/>
              <a:gd name="T30" fmla="*/ 1318 w 4070"/>
              <a:gd name="T31" fmla="*/ 3388 h 3897"/>
              <a:gd name="T32" fmla="*/ 1043 w 4070"/>
              <a:gd name="T33" fmla="*/ 3473 h 3897"/>
              <a:gd name="T34" fmla="*/ 1806 w 4070"/>
              <a:gd name="T35" fmla="*/ 2521 h 3897"/>
              <a:gd name="T36" fmla="*/ 2569 w 4070"/>
              <a:gd name="T37" fmla="*/ 3473 h 3897"/>
              <a:gd name="T38" fmla="*/ 3009 w 4070"/>
              <a:gd name="T39" fmla="*/ 3131 h 3897"/>
              <a:gd name="T40" fmla="*/ 2616 w 4070"/>
              <a:gd name="T41" fmla="*/ 2734 h 3897"/>
              <a:gd name="T42" fmla="*/ 2535 w 4070"/>
              <a:gd name="T43" fmla="*/ 2331 h 3897"/>
              <a:gd name="T44" fmla="*/ 1977 w 4070"/>
              <a:gd name="T45" fmla="*/ 2327 h 3897"/>
              <a:gd name="T46" fmla="*/ 1635 w 4070"/>
              <a:gd name="T47" fmla="*/ 2100 h 3897"/>
              <a:gd name="T48" fmla="*/ 1237 w 4070"/>
              <a:gd name="T49" fmla="*/ 2492 h 3897"/>
              <a:gd name="T50" fmla="*/ 834 w 4070"/>
              <a:gd name="T51" fmla="*/ 2573 h 3897"/>
              <a:gd name="T52" fmla="*/ 831 w 4070"/>
              <a:gd name="T53" fmla="*/ 3131 h 3897"/>
              <a:gd name="T54" fmla="*/ 603 w 4070"/>
              <a:gd name="T55" fmla="*/ 3473 h 3897"/>
              <a:gd name="T56" fmla="*/ 458 w 4070"/>
              <a:gd name="T57" fmla="*/ 0 h 3897"/>
              <a:gd name="T58" fmla="*/ 599 w 4070"/>
              <a:gd name="T59" fmla="*/ 424 h 3897"/>
              <a:gd name="T60" fmla="*/ 3928 w 4070"/>
              <a:gd name="T61" fmla="*/ 141 h 3897"/>
              <a:gd name="T62" fmla="*/ 3754 w 4070"/>
              <a:gd name="T63" fmla="*/ 1130 h 3897"/>
              <a:gd name="T64" fmla="*/ 3928 w 4070"/>
              <a:gd name="T65" fmla="*/ 1271 h 3897"/>
              <a:gd name="T66" fmla="*/ 3754 w 4070"/>
              <a:gd name="T67" fmla="*/ 3210 h 3897"/>
              <a:gd name="T68" fmla="*/ 4070 w 4070"/>
              <a:gd name="T69" fmla="*/ 3351 h 3897"/>
              <a:gd name="T70" fmla="*/ 458 w 4070"/>
              <a:gd name="T71" fmla="*/ 0 h 3897"/>
              <a:gd name="T72" fmla="*/ 321 w 4070"/>
              <a:gd name="T73" fmla="*/ 843 h 3897"/>
              <a:gd name="T74" fmla="*/ 3291 w 4070"/>
              <a:gd name="T75" fmla="*/ 1502 h 3897"/>
              <a:gd name="T76" fmla="*/ 1028 w 4070"/>
              <a:gd name="T77" fmla="*/ 1254 h 3897"/>
              <a:gd name="T78" fmla="*/ 867 w 4070"/>
              <a:gd name="T79" fmla="*/ 1092 h 3897"/>
              <a:gd name="T80" fmla="*/ 1028 w 4070"/>
              <a:gd name="T81" fmla="*/ 1254 h 3897"/>
              <a:gd name="T82" fmla="*/ 759 w 4070"/>
              <a:gd name="T83" fmla="*/ 1092 h 3897"/>
              <a:gd name="T84" fmla="*/ 597 w 4070"/>
              <a:gd name="T85" fmla="*/ 1254 h 3897"/>
              <a:gd name="T86" fmla="*/ 1286 w 4070"/>
              <a:gd name="T87" fmla="*/ 1254 h 3897"/>
              <a:gd name="T88" fmla="*/ 1124 w 4070"/>
              <a:gd name="T89" fmla="*/ 1092 h 3897"/>
              <a:gd name="T90" fmla="*/ 1286 w 4070"/>
              <a:gd name="T91" fmla="*/ 1254 h 3897"/>
              <a:gd name="T92" fmla="*/ 3471 w 4070"/>
              <a:gd name="T93" fmla="*/ 1817 h 3897"/>
              <a:gd name="T94" fmla="*/ 141 w 4070"/>
              <a:gd name="T95" fmla="*/ 3756 h 3897"/>
              <a:gd name="T96" fmla="*/ 3612 w 4070"/>
              <a:gd name="T97" fmla="*/ 3897 h 3897"/>
              <a:gd name="T98" fmla="*/ 0 w 4070"/>
              <a:gd name="T99" fmla="*/ 546 h 3897"/>
              <a:gd name="T100" fmla="*/ 3612 w 4070"/>
              <a:gd name="T101" fmla="*/ 3897 h 3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70" h="3897">
                <a:moveTo>
                  <a:pt x="3471" y="1675"/>
                </a:moveTo>
                <a:lnTo>
                  <a:pt x="3471" y="687"/>
                </a:lnTo>
                <a:lnTo>
                  <a:pt x="141" y="687"/>
                </a:lnTo>
                <a:lnTo>
                  <a:pt x="141" y="1675"/>
                </a:lnTo>
                <a:lnTo>
                  <a:pt x="3471" y="1675"/>
                </a:lnTo>
                <a:close/>
                <a:moveTo>
                  <a:pt x="1342" y="3473"/>
                </a:moveTo>
                <a:lnTo>
                  <a:pt x="1455" y="3473"/>
                </a:lnTo>
                <a:cubicBezTo>
                  <a:pt x="1429" y="3422"/>
                  <a:pt x="1415" y="3364"/>
                  <a:pt x="1415" y="3302"/>
                </a:cubicBezTo>
                <a:cubicBezTo>
                  <a:pt x="1415" y="3086"/>
                  <a:pt x="1590" y="2911"/>
                  <a:pt x="1806" y="2911"/>
                </a:cubicBezTo>
                <a:cubicBezTo>
                  <a:pt x="2022" y="2911"/>
                  <a:pt x="2197" y="3086"/>
                  <a:pt x="2197" y="3302"/>
                </a:cubicBezTo>
                <a:cubicBezTo>
                  <a:pt x="2197" y="3364"/>
                  <a:pt x="2182" y="3422"/>
                  <a:pt x="2157" y="3473"/>
                </a:cubicBezTo>
                <a:lnTo>
                  <a:pt x="2269" y="3473"/>
                </a:lnTo>
                <a:cubicBezTo>
                  <a:pt x="2280" y="3446"/>
                  <a:pt x="2288" y="3417"/>
                  <a:pt x="2293" y="3388"/>
                </a:cubicBezTo>
                <a:lnTo>
                  <a:pt x="2407" y="3388"/>
                </a:lnTo>
                <a:lnTo>
                  <a:pt x="2407" y="3217"/>
                </a:lnTo>
                <a:lnTo>
                  <a:pt x="2293" y="3217"/>
                </a:lnTo>
                <a:cubicBezTo>
                  <a:pt x="2281" y="3144"/>
                  <a:pt x="2252" y="3076"/>
                  <a:pt x="2211" y="3018"/>
                </a:cubicBezTo>
                <a:lnTo>
                  <a:pt x="2292" y="2938"/>
                </a:lnTo>
                <a:lnTo>
                  <a:pt x="2170" y="2817"/>
                </a:lnTo>
                <a:lnTo>
                  <a:pt x="2090" y="2897"/>
                </a:lnTo>
                <a:cubicBezTo>
                  <a:pt x="2032" y="2856"/>
                  <a:pt x="1964" y="2828"/>
                  <a:pt x="1891" y="2815"/>
                </a:cubicBezTo>
                <a:lnTo>
                  <a:pt x="1891" y="2701"/>
                </a:lnTo>
                <a:lnTo>
                  <a:pt x="1720" y="2701"/>
                </a:lnTo>
                <a:lnTo>
                  <a:pt x="1720" y="2815"/>
                </a:lnTo>
                <a:cubicBezTo>
                  <a:pt x="1647" y="2828"/>
                  <a:pt x="1580" y="2856"/>
                  <a:pt x="1522" y="2897"/>
                </a:cubicBezTo>
                <a:lnTo>
                  <a:pt x="1441" y="2817"/>
                </a:lnTo>
                <a:lnTo>
                  <a:pt x="1320" y="2938"/>
                </a:lnTo>
                <a:lnTo>
                  <a:pt x="1401" y="3018"/>
                </a:lnTo>
                <a:cubicBezTo>
                  <a:pt x="1360" y="3076"/>
                  <a:pt x="1331" y="3144"/>
                  <a:pt x="1318" y="3217"/>
                </a:cubicBezTo>
                <a:lnTo>
                  <a:pt x="1204" y="3217"/>
                </a:lnTo>
                <a:lnTo>
                  <a:pt x="1204" y="3388"/>
                </a:lnTo>
                <a:lnTo>
                  <a:pt x="1318" y="3388"/>
                </a:lnTo>
                <a:cubicBezTo>
                  <a:pt x="1323" y="3417"/>
                  <a:pt x="1332" y="3446"/>
                  <a:pt x="1342" y="3473"/>
                </a:cubicBezTo>
                <a:close/>
                <a:moveTo>
                  <a:pt x="1043" y="3473"/>
                </a:moveTo>
                <a:cubicBezTo>
                  <a:pt x="1031" y="3418"/>
                  <a:pt x="1024" y="3361"/>
                  <a:pt x="1024" y="3302"/>
                </a:cubicBezTo>
                <a:cubicBezTo>
                  <a:pt x="1024" y="2870"/>
                  <a:pt x="1374" y="2521"/>
                  <a:pt x="1806" y="2521"/>
                </a:cubicBezTo>
                <a:cubicBezTo>
                  <a:pt x="2238" y="2521"/>
                  <a:pt x="2588" y="2870"/>
                  <a:pt x="2588" y="3302"/>
                </a:cubicBezTo>
                <a:cubicBezTo>
                  <a:pt x="2588" y="3361"/>
                  <a:pt x="2581" y="3418"/>
                  <a:pt x="2569" y="3473"/>
                </a:cubicBezTo>
                <a:lnTo>
                  <a:pt x="3009" y="3473"/>
                </a:lnTo>
                <a:lnTo>
                  <a:pt x="3009" y="3131"/>
                </a:lnTo>
                <a:lnTo>
                  <a:pt x="2781" y="3131"/>
                </a:lnTo>
                <a:cubicBezTo>
                  <a:pt x="2755" y="2985"/>
                  <a:pt x="2698" y="2850"/>
                  <a:pt x="2616" y="2734"/>
                </a:cubicBezTo>
                <a:lnTo>
                  <a:pt x="2777" y="2573"/>
                </a:lnTo>
                <a:lnTo>
                  <a:pt x="2535" y="2331"/>
                </a:lnTo>
                <a:lnTo>
                  <a:pt x="2374" y="2492"/>
                </a:lnTo>
                <a:cubicBezTo>
                  <a:pt x="2258" y="2410"/>
                  <a:pt x="2123" y="2353"/>
                  <a:pt x="1977" y="2327"/>
                </a:cubicBezTo>
                <a:lnTo>
                  <a:pt x="1977" y="2100"/>
                </a:lnTo>
                <a:lnTo>
                  <a:pt x="1635" y="2100"/>
                </a:lnTo>
                <a:lnTo>
                  <a:pt x="1635" y="2327"/>
                </a:lnTo>
                <a:cubicBezTo>
                  <a:pt x="1489" y="2353"/>
                  <a:pt x="1354" y="2410"/>
                  <a:pt x="1237" y="2492"/>
                </a:cubicBezTo>
                <a:lnTo>
                  <a:pt x="1076" y="2331"/>
                </a:lnTo>
                <a:lnTo>
                  <a:pt x="834" y="2573"/>
                </a:lnTo>
                <a:lnTo>
                  <a:pt x="995" y="2734"/>
                </a:lnTo>
                <a:cubicBezTo>
                  <a:pt x="914" y="2850"/>
                  <a:pt x="856" y="2985"/>
                  <a:pt x="831" y="3131"/>
                </a:cubicBezTo>
                <a:lnTo>
                  <a:pt x="603" y="3131"/>
                </a:lnTo>
                <a:lnTo>
                  <a:pt x="603" y="3473"/>
                </a:lnTo>
                <a:lnTo>
                  <a:pt x="1043" y="3473"/>
                </a:lnTo>
                <a:close/>
                <a:moveTo>
                  <a:pt x="458" y="0"/>
                </a:moveTo>
                <a:lnTo>
                  <a:pt x="458" y="424"/>
                </a:lnTo>
                <a:lnTo>
                  <a:pt x="599" y="424"/>
                </a:lnTo>
                <a:lnTo>
                  <a:pt x="599" y="141"/>
                </a:lnTo>
                <a:lnTo>
                  <a:pt x="3928" y="141"/>
                </a:lnTo>
                <a:lnTo>
                  <a:pt x="3928" y="1130"/>
                </a:lnTo>
                <a:lnTo>
                  <a:pt x="3754" y="1130"/>
                </a:lnTo>
                <a:lnTo>
                  <a:pt x="3754" y="1271"/>
                </a:lnTo>
                <a:lnTo>
                  <a:pt x="3928" y="1271"/>
                </a:lnTo>
                <a:lnTo>
                  <a:pt x="3928" y="3210"/>
                </a:lnTo>
                <a:lnTo>
                  <a:pt x="3754" y="3210"/>
                </a:lnTo>
                <a:lnTo>
                  <a:pt x="3754" y="3351"/>
                </a:lnTo>
                <a:lnTo>
                  <a:pt x="4070" y="3351"/>
                </a:lnTo>
                <a:lnTo>
                  <a:pt x="4070" y="0"/>
                </a:lnTo>
                <a:lnTo>
                  <a:pt x="458" y="0"/>
                </a:lnTo>
                <a:close/>
                <a:moveTo>
                  <a:pt x="321" y="1502"/>
                </a:moveTo>
                <a:lnTo>
                  <a:pt x="321" y="843"/>
                </a:lnTo>
                <a:lnTo>
                  <a:pt x="3291" y="843"/>
                </a:lnTo>
                <a:lnTo>
                  <a:pt x="3291" y="1502"/>
                </a:lnTo>
                <a:lnTo>
                  <a:pt x="321" y="1502"/>
                </a:lnTo>
                <a:close/>
                <a:moveTo>
                  <a:pt x="1028" y="1254"/>
                </a:moveTo>
                <a:lnTo>
                  <a:pt x="1028" y="1092"/>
                </a:lnTo>
                <a:lnTo>
                  <a:pt x="867" y="1092"/>
                </a:lnTo>
                <a:lnTo>
                  <a:pt x="867" y="1254"/>
                </a:lnTo>
                <a:lnTo>
                  <a:pt x="1028" y="1254"/>
                </a:lnTo>
                <a:close/>
                <a:moveTo>
                  <a:pt x="759" y="1254"/>
                </a:moveTo>
                <a:lnTo>
                  <a:pt x="759" y="1092"/>
                </a:lnTo>
                <a:lnTo>
                  <a:pt x="597" y="1092"/>
                </a:lnTo>
                <a:lnTo>
                  <a:pt x="597" y="1254"/>
                </a:lnTo>
                <a:lnTo>
                  <a:pt x="759" y="1254"/>
                </a:lnTo>
                <a:close/>
                <a:moveTo>
                  <a:pt x="1286" y="1254"/>
                </a:moveTo>
                <a:lnTo>
                  <a:pt x="1286" y="1092"/>
                </a:lnTo>
                <a:lnTo>
                  <a:pt x="1124" y="1092"/>
                </a:lnTo>
                <a:lnTo>
                  <a:pt x="1124" y="1254"/>
                </a:lnTo>
                <a:lnTo>
                  <a:pt x="1286" y="1254"/>
                </a:lnTo>
                <a:close/>
                <a:moveTo>
                  <a:pt x="3471" y="3756"/>
                </a:moveTo>
                <a:lnTo>
                  <a:pt x="3471" y="1817"/>
                </a:lnTo>
                <a:lnTo>
                  <a:pt x="141" y="1817"/>
                </a:lnTo>
                <a:lnTo>
                  <a:pt x="141" y="3756"/>
                </a:lnTo>
                <a:lnTo>
                  <a:pt x="3471" y="3756"/>
                </a:lnTo>
                <a:close/>
                <a:moveTo>
                  <a:pt x="3612" y="3897"/>
                </a:moveTo>
                <a:lnTo>
                  <a:pt x="0" y="3897"/>
                </a:lnTo>
                <a:lnTo>
                  <a:pt x="0" y="546"/>
                </a:lnTo>
                <a:lnTo>
                  <a:pt x="3612" y="546"/>
                </a:lnTo>
                <a:lnTo>
                  <a:pt x="3612" y="3897"/>
                </a:lnTo>
                <a:close/>
              </a:path>
            </a:pathLst>
          </a:custGeom>
          <a:solidFill>
            <a:srgbClr val="00B0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" name="Freeform 17">
            <a:extLst>
              <a:ext uri="{FF2B5EF4-FFF2-40B4-BE49-F238E27FC236}">
                <a16:creationId xmlns:a16="http://schemas.microsoft.com/office/drawing/2014/main" id="{23F8506B-1E5C-4A50-8259-52FE119659A5}"/>
              </a:ext>
            </a:extLst>
          </p:cNvPr>
          <p:cNvSpPr>
            <a:spLocks noEditPoints="1"/>
          </p:cNvSpPr>
          <p:nvPr/>
        </p:nvSpPr>
        <p:spPr bwMode="auto">
          <a:xfrm>
            <a:off x="5445324" y="1422824"/>
            <a:ext cx="368695" cy="338094"/>
          </a:xfrm>
          <a:custGeom>
            <a:avLst/>
            <a:gdLst>
              <a:gd name="T0" fmla="*/ 1853 w 4421"/>
              <a:gd name="T1" fmla="*/ 1025 h 4032"/>
              <a:gd name="T2" fmla="*/ 338 w 4421"/>
              <a:gd name="T3" fmla="*/ 741 h 4032"/>
              <a:gd name="T4" fmla="*/ 3807 w 4421"/>
              <a:gd name="T5" fmla="*/ 3195 h 4032"/>
              <a:gd name="T6" fmla="*/ 4189 w 4421"/>
              <a:gd name="T7" fmla="*/ 2814 h 4032"/>
              <a:gd name="T8" fmla="*/ 3807 w 4421"/>
              <a:gd name="T9" fmla="*/ 3195 h 4032"/>
              <a:gd name="T10" fmla="*/ 4189 w 4421"/>
              <a:gd name="T11" fmla="*/ 2165 h 4032"/>
              <a:gd name="T12" fmla="*/ 3807 w 4421"/>
              <a:gd name="T13" fmla="*/ 1783 h 4032"/>
              <a:gd name="T14" fmla="*/ 3675 w 4421"/>
              <a:gd name="T15" fmla="*/ 1651 h 4032"/>
              <a:gd name="T16" fmla="*/ 4321 w 4421"/>
              <a:gd name="T17" fmla="*/ 2297 h 4032"/>
              <a:gd name="T18" fmla="*/ 3675 w 4421"/>
              <a:gd name="T19" fmla="*/ 1651 h 4032"/>
              <a:gd name="T20" fmla="*/ 4321 w 4421"/>
              <a:gd name="T21" fmla="*/ 2681 h 4032"/>
              <a:gd name="T22" fmla="*/ 3675 w 4421"/>
              <a:gd name="T23" fmla="*/ 3327 h 4032"/>
              <a:gd name="T24" fmla="*/ 2065 w 4421"/>
              <a:gd name="T25" fmla="*/ 3905 h 4032"/>
              <a:gd name="T26" fmla="*/ 126 w 4421"/>
              <a:gd name="T27" fmla="*/ 395 h 4032"/>
              <a:gd name="T28" fmla="*/ 2065 w 4421"/>
              <a:gd name="T29" fmla="*/ 3905 h 4032"/>
              <a:gd name="T30" fmla="*/ 4321 w 4421"/>
              <a:gd name="T31" fmla="*/ 626 h 4032"/>
              <a:gd name="T32" fmla="*/ 3675 w 4421"/>
              <a:gd name="T33" fmla="*/ 1272 h 4032"/>
              <a:gd name="T34" fmla="*/ 4421 w 4421"/>
              <a:gd name="T35" fmla="*/ 1372 h 4032"/>
              <a:gd name="T36" fmla="*/ 3575 w 4421"/>
              <a:gd name="T37" fmla="*/ 526 h 4032"/>
              <a:gd name="T38" fmla="*/ 2687 w 4421"/>
              <a:gd name="T39" fmla="*/ 899 h 4032"/>
              <a:gd name="T40" fmla="*/ 2191 w 4421"/>
              <a:gd name="T41" fmla="*/ 1926 h 4032"/>
              <a:gd name="T42" fmla="*/ 2101 w 4421"/>
              <a:gd name="T43" fmla="*/ 269 h 4032"/>
              <a:gd name="T44" fmla="*/ 362 w 4421"/>
              <a:gd name="T45" fmla="*/ 0 h 4032"/>
              <a:gd name="T46" fmla="*/ 0 w 4421"/>
              <a:gd name="T47" fmla="*/ 269 h 4032"/>
              <a:gd name="T48" fmla="*/ 2191 w 4421"/>
              <a:gd name="T49" fmla="*/ 4032 h 4032"/>
              <a:gd name="T50" fmla="*/ 2687 w 4421"/>
              <a:gd name="T51" fmla="*/ 2027 h 4032"/>
              <a:gd name="T52" fmla="*/ 3575 w 4421"/>
              <a:gd name="T53" fmla="*/ 3054 h 4032"/>
              <a:gd name="T54" fmla="*/ 4421 w 4421"/>
              <a:gd name="T55" fmla="*/ 3428 h 4032"/>
              <a:gd name="T56" fmla="*/ 3575 w 4421"/>
              <a:gd name="T57" fmla="*/ 2581 h 4032"/>
              <a:gd name="T58" fmla="*/ 2787 w 4421"/>
              <a:gd name="T59" fmla="*/ 2954 h 4032"/>
              <a:gd name="T60" fmla="*/ 3575 w 4421"/>
              <a:gd name="T61" fmla="*/ 2027 h 4032"/>
              <a:gd name="T62" fmla="*/ 4421 w 4421"/>
              <a:gd name="T63" fmla="*/ 2397 h 4032"/>
              <a:gd name="T64" fmla="*/ 3575 w 4421"/>
              <a:gd name="T65" fmla="*/ 1551 h 4032"/>
              <a:gd name="T66" fmla="*/ 2787 w 4421"/>
              <a:gd name="T67" fmla="*/ 1926 h 4032"/>
              <a:gd name="T68" fmla="*/ 3575 w 4421"/>
              <a:gd name="T69" fmla="*/ 999 h 4032"/>
              <a:gd name="T70" fmla="*/ 4421 w 4421"/>
              <a:gd name="T71" fmla="*/ 1372 h 4032"/>
              <a:gd name="T72" fmla="*/ 4189 w 4421"/>
              <a:gd name="T73" fmla="*/ 1140 h 4032"/>
              <a:gd name="T74" fmla="*/ 3807 w 4421"/>
              <a:gd name="T75" fmla="*/ 758 h 4032"/>
              <a:gd name="T76" fmla="*/ 757 w 4421"/>
              <a:gd name="T77" fmla="*/ 2977 h 4032"/>
              <a:gd name="T78" fmla="*/ 1434 w 4421"/>
              <a:gd name="T79" fmla="*/ 3655 h 4032"/>
              <a:gd name="T80" fmla="*/ 757 w 4421"/>
              <a:gd name="T81" fmla="*/ 2977 h 4032"/>
              <a:gd name="T82" fmla="*/ 1518 w 4421"/>
              <a:gd name="T83" fmla="*/ 3739 h 4032"/>
              <a:gd name="T84" fmla="*/ 673 w 4421"/>
              <a:gd name="T85" fmla="*/ 2893 h 4032"/>
              <a:gd name="T86" fmla="*/ 868 w 4421"/>
              <a:gd name="T87" fmla="*/ 3543 h 4032"/>
              <a:gd name="T88" fmla="*/ 1323 w 4421"/>
              <a:gd name="T89" fmla="*/ 3089 h 4032"/>
              <a:gd name="T90" fmla="*/ 868 w 4421"/>
              <a:gd name="T91" fmla="*/ 3543 h 4032"/>
              <a:gd name="T92" fmla="*/ 1853 w 4421"/>
              <a:gd name="T93" fmla="*/ 2649 h 4032"/>
              <a:gd name="T94" fmla="*/ 338 w 4421"/>
              <a:gd name="T95" fmla="*/ 2365 h 4032"/>
              <a:gd name="T96" fmla="*/ 338 w 4421"/>
              <a:gd name="T97" fmla="*/ 2119 h 4032"/>
              <a:gd name="T98" fmla="*/ 1853 w 4421"/>
              <a:gd name="T99" fmla="*/ 1835 h 4032"/>
              <a:gd name="T100" fmla="*/ 338 w 4421"/>
              <a:gd name="T101" fmla="*/ 2119 h 4032"/>
              <a:gd name="T102" fmla="*/ 1853 w 4421"/>
              <a:gd name="T103" fmla="*/ 1556 h 4032"/>
              <a:gd name="T104" fmla="*/ 338 w 4421"/>
              <a:gd name="T105" fmla="*/ 1272 h 4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21" h="4032">
                <a:moveTo>
                  <a:pt x="338" y="1025"/>
                </a:moveTo>
                <a:lnTo>
                  <a:pt x="1853" y="1025"/>
                </a:lnTo>
                <a:lnTo>
                  <a:pt x="1853" y="741"/>
                </a:lnTo>
                <a:lnTo>
                  <a:pt x="338" y="741"/>
                </a:lnTo>
                <a:lnTo>
                  <a:pt x="338" y="1025"/>
                </a:lnTo>
                <a:close/>
                <a:moveTo>
                  <a:pt x="3807" y="3195"/>
                </a:moveTo>
                <a:lnTo>
                  <a:pt x="4189" y="3195"/>
                </a:lnTo>
                <a:lnTo>
                  <a:pt x="4189" y="2814"/>
                </a:lnTo>
                <a:lnTo>
                  <a:pt x="3807" y="2814"/>
                </a:lnTo>
                <a:lnTo>
                  <a:pt x="3807" y="3195"/>
                </a:lnTo>
                <a:close/>
                <a:moveTo>
                  <a:pt x="3807" y="2165"/>
                </a:moveTo>
                <a:lnTo>
                  <a:pt x="4189" y="2165"/>
                </a:lnTo>
                <a:lnTo>
                  <a:pt x="4189" y="1783"/>
                </a:lnTo>
                <a:lnTo>
                  <a:pt x="3807" y="1783"/>
                </a:lnTo>
                <a:lnTo>
                  <a:pt x="3807" y="2165"/>
                </a:lnTo>
                <a:close/>
                <a:moveTo>
                  <a:pt x="3675" y="1651"/>
                </a:moveTo>
                <a:lnTo>
                  <a:pt x="4321" y="1651"/>
                </a:lnTo>
                <a:lnTo>
                  <a:pt x="4321" y="2297"/>
                </a:lnTo>
                <a:lnTo>
                  <a:pt x="3675" y="2297"/>
                </a:lnTo>
                <a:lnTo>
                  <a:pt x="3675" y="1651"/>
                </a:lnTo>
                <a:close/>
                <a:moveTo>
                  <a:pt x="3675" y="2681"/>
                </a:moveTo>
                <a:lnTo>
                  <a:pt x="4321" y="2681"/>
                </a:lnTo>
                <a:lnTo>
                  <a:pt x="4321" y="3327"/>
                </a:lnTo>
                <a:lnTo>
                  <a:pt x="3675" y="3327"/>
                </a:lnTo>
                <a:lnTo>
                  <a:pt x="3675" y="2681"/>
                </a:lnTo>
                <a:close/>
                <a:moveTo>
                  <a:pt x="2065" y="3905"/>
                </a:moveTo>
                <a:lnTo>
                  <a:pt x="126" y="3905"/>
                </a:lnTo>
                <a:lnTo>
                  <a:pt x="126" y="395"/>
                </a:lnTo>
                <a:lnTo>
                  <a:pt x="2065" y="395"/>
                </a:lnTo>
                <a:lnTo>
                  <a:pt x="2065" y="3905"/>
                </a:lnTo>
                <a:close/>
                <a:moveTo>
                  <a:pt x="3675" y="626"/>
                </a:moveTo>
                <a:lnTo>
                  <a:pt x="4321" y="626"/>
                </a:lnTo>
                <a:lnTo>
                  <a:pt x="4321" y="1272"/>
                </a:lnTo>
                <a:lnTo>
                  <a:pt x="3675" y="1272"/>
                </a:lnTo>
                <a:lnTo>
                  <a:pt x="3675" y="626"/>
                </a:lnTo>
                <a:close/>
                <a:moveTo>
                  <a:pt x="4421" y="1372"/>
                </a:moveTo>
                <a:lnTo>
                  <a:pt x="4421" y="526"/>
                </a:lnTo>
                <a:lnTo>
                  <a:pt x="3575" y="526"/>
                </a:lnTo>
                <a:lnTo>
                  <a:pt x="3575" y="899"/>
                </a:lnTo>
                <a:lnTo>
                  <a:pt x="2687" y="899"/>
                </a:lnTo>
                <a:lnTo>
                  <a:pt x="2687" y="1926"/>
                </a:lnTo>
                <a:lnTo>
                  <a:pt x="2191" y="1926"/>
                </a:lnTo>
                <a:lnTo>
                  <a:pt x="2191" y="269"/>
                </a:lnTo>
                <a:lnTo>
                  <a:pt x="2101" y="269"/>
                </a:lnTo>
                <a:lnTo>
                  <a:pt x="1845" y="0"/>
                </a:lnTo>
                <a:lnTo>
                  <a:pt x="362" y="0"/>
                </a:lnTo>
                <a:lnTo>
                  <a:pt x="107" y="269"/>
                </a:lnTo>
                <a:lnTo>
                  <a:pt x="0" y="269"/>
                </a:lnTo>
                <a:lnTo>
                  <a:pt x="0" y="4032"/>
                </a:lnTo>
                <a:lnTo>
                  <a:pt x="2191" y="4032"/>
                </a:lnTo>
                <a:lnTo>
                  <a:pt x="2191" y="2027"/>
                </a:lnTo>
                <a:lnTo>
                  <a:pt x="2687" y="2027"/>
                </a:lnTo>
                <a:lnTo>
                  <a:pt x="2687" y="3054"/>
                </a:lnTo>
                <a:lnTo>
                  <a:pt x="3575" y="3054"/>
                </a:lnTo>
                <a:lnTo>
                  <a:pt x="3575" y="3428"/>
                </a:lnTo>
                <a:lnTo>
                  <a:pt x="4421" y="3428"/>
                </a:lnTo>
                <a:lnTo>
                  <a:pt x="4421" y="2581"/>
                </a:lnTo>
                <a:lnTo>
                  <a:pt x="3575" y="2581"/>
                </a:lnTo>
                <a:lnTo>
                  <a:pt x="3575" y="2954"/>
                </a:lnTo>
                <a:lnTo>
                  <a:pt x="2787" y="2954"/>
                </a:lnTo>
                <a:lnTo>
                  <a:pt x="2787" y="2027"/>
                </a:lnTo>
                <a:lnTo>
                  <a:pt x="3575" y="2027"/>
                </a:lnTo>
                <a:lnTo>
                  <a:pt x="3575" y="2397"/>
                </a:lnTo>
                <a:lnTo>
                  <a:pt x="4421" y="2397"/>
                </a:lnTo>
                <a:lnTo>
                  <a:pt x="4421" y="1551"/>
                </a:lnTo>
                <a:lnTo>
                  <a:pt x="3575" y="1551"/>
                </a:lnTo>
                <a:lnTo>
                  <a:pt x="3575" y="1926"/>
                </a:lnTo>
                <a:lnTo>
                  <a:pt x="2787" y="1926"/>
                </a:lnTo>
                <a:lnTo>
                  <a:pt x="2787" y="999"/>
                </a:lnTo>
                <a:lnTo>
                  <a:pt x="3575" y="999"/>
                </a:lnTo>
                <a:lnTo>
                  <a:pt x="3575" y="1372"/>
                </a:lnTo>
                <a:lnTo>
                  <a:pt x="4421" y="1372"/>
                </a:lnTo>
                <a:close/>
                <a:moveTo>
                  <a:pt x="3807" y="1140"/>
                </a:moveTo>
                <a:lnTo>
                  <a:pt x="4189" y="1140"/>
                </a:lnTo>
                <a:lnTo>
                  <a:pt x="4189" y="758"/>
                </a:lnTo>
                <a:lnTo>
                  <a:pt x="3807" y="758"/>
                </a:lnTo>
                <a:lnTo>
                  <a:pt x="3807" y="1140"/>
                </a:lnTo>
                <a:close/>
                <a:moveTo>
                  <a:pt x="757" y="2977"/>
                </a:moveTo>
                <a:lnTo>
                  <a:pt x="1434" y="2977"/>
                </a:lnTo>
                <a:lnTo>
                  <a:pt x="1434" y="3655"/>
                </a:lnTo>
                <a:lnTo>
                  <a:pt x="757" y="3655"/>
                </a:lnTo>
                <a:lnTo>
                  <a:pt x="757" y="2977"/>
                </a:lnTo>
                <a:close/>
                <a:moveTo>
                  <a:pt x="673" y="3739"/>
                </a:moveTo>
                <a:lnTo>
                  <a:pt x="1518" y="3739"/>
                </a:lnTo>
                <a:lnTo>
                  <a:pt x="1518" y="2893"/>
                </a:lnTo>
                <a:lnTo>
                  <a:pt x="673" y="2893"/>
                </a:lnTo>
                <a:lnTo>
                  <a:pt x="673" y="3739"/>
                </a:lnTo>
                <a:close/>
                <a:moveTo>
                  <a:pt x="868" y="3543"/>
                </a:moveTo>
                <a:lnTo>
                  <a:pt x="1323" y="3543"/>
                </a:lnTo>
                <a:lnTo>
                  <a:pt x="1323" y="3089"/>
                </a:lnTo>
                <a:lnTo>
                  <a:pt x="868" y="3089"/>
                </a:lnTo>
                <a:lnTo>
                  <a:pt x="868" y="3543"/>
                </a:lnTo>
                <a:close/>
                <a:moveTo>
                  <a:pt x="338" y="2649"/>
                </a:moveTo>
                <a:lnTo>
                  <a:pt x="1853" y="2649"/>
                </a:lnTo>
                <a:lnTo>
                  <a:pt x="1853" y="2365"/>
                </a:lnTo>
                <a:lnTo>
                  <a:pt x="338" y="2365"/>
                </a:lnTo>
                <a:lnTo>
                  <a:pt x="338" y="2649"/>
                </a:lnTo>
                <a:close/>
                <a:moveTo>
                  <a:pt x="338" y="2119"/>
                </a:moveTo>
                <a:lnTo>
                  <a:pt x="1853" y="2119"/>
                </a:lnTo>
                <a:lnTo>
                  <a:pt x="1853" y="1835"/>
                </a:lnTo>
                <a:lnTo>
                  <a:pt x="338" y="1835"/>
                </a:lnTo>
                <a:lnTo>
                  <a:pt x="338" y="2119"/>
                </a:lnTo>
                <a:close/>
                <a:moveTo>
                  <a:pt x="338" y="1556"/>
                </a:moveTo>
                <a:lnTo>
                  <a:pt x="1853" y="1556"/>
                </a:lnTo>
                <a:lnTo>
                  <a:pt x="1853" y="1272"/>
                </a:lnTo>
                <a:lnTo>
                  <a:pt x="338" y="1272"/>
                </a:lnTo>
                <a:lnTo>
                  <a:pt x="338" y="1556"/>
                </a:lnTo>
                <a:close/>
              </a:path>
            </a:pathLst>
          </a:custGeom>
          <a:solidFill>
            <a:srgbClr val="87C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17706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26E60A1-60A9-48E0-867D-189FC1B2F7CA}"/>
              </a:ext>
            </a:extLst>
          </p:cNvPr>
          <p:cNvSpPr/>
          <p:nvPr/>
        </p:nvSpPr>
        <p:spPr bwMode="auto">
          <a:xfrm>
            <a:off x="406158" y="1264070"/>
            <a:ext cx="4146468" cy="360053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</a:t>
            </a:r>
            <a:r>
              <a:rPr lang="ru-RU" dirty="0"/>
              <a:t> «снаружи» или «внутри»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B4FF89B-8BF4-4DC5-AB50-4C860D1D3EFD}"/>
              </a:ext>
            </a:extLst>
          </p:cNvPr>
          <p:cNvSpPr/>
          <p:nvPr/>
        </p:nvSpPr>
        <p:spPr>
          <a:xfrm>
            <a:off x="406157" y="1050690"/>
            <a:ext cx="1329586" cy="215444"/>
          </a:xfrm>
          <a:prstGeom prst="rect">
            <a:avLst/>
          </a:prstGeom>
          <a:solidFill>
            <a:srgbClr val="003CA0"/>
          </a:solidFill>
        </p:spPr>
        <p:txBody>
          <a:bodyPr wrap="square" t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ru-RU" b="0" kern="0" cap="all" dirty="0">
                <a:solidFill>
                  <a:schemeClr val="bg1"/>
                </a:solidFill>
              </a:rPr>
              <a:t>Вариант </a:t>
            </a:r>
            <a:r>
              <a:rPr lang="ru-RU" altLang="ru-RU" kern="0" cap="all" dirty="0">
                <a:solidFill>
                  <a:schemeClr val="bg1"/>
                </a:solidFill>
              </a:rPr>
              <a:t>1</a:t>
            </a:r>
            <a:endParaRPr lang="en-US" altLang="ru-RU" kern="0" cap="all" dirty="0">
              <a:solidFill>
                <a:schemeClr val="bg1"/>
              </a:solidFill>
            </a:endParaRP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BEE4C95F-3136-4C95-A927-D58ED419A6C5}"/>
              </a:ext>
            </a:extLst>
          </p:cNvPr>
          <p:cNvSpPr/>
          <p:nvPr/>
        </p:nvSpPr>
        <p:spPr bwMode="auto">
          <a:xfrm>
            <a:off x="4847966" y="1264071"/>
            <a:ext cx="2275664" cy="3600536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F3ABF85F-9813-4C06-8644-033A8EB4F906}"/>
              </a:ext>
            </a:extLst>
          </p:cNvPr>
          <p:cNvSpPr/>
          <p:nvPr/>
        </p:nvSpPr>
        <p:spPr>
          <a:xfrm>
            <a:off x="4840649" y="1050690"/>
            <a:ext cx="1329586" cy="215444"/>
          </a:xfrm>
          <a:prstGeom prst="rect">
            <a:avLst/>
          </a:prstGeom>
          <a:solidFill>
            <a:srgbClr val="003CA0"/>
          </a:solidFill>
        </p:spPr>
        <p:txBody>
          <a:bodyPr wrap="square" t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ru-RU" b="0" kern="0" cap="all" dirty="0">
                <a:solidFill>
                  <a:schemeClr val="bg1"/>
                </a:solidFill>
              </a:rPr>
              <a:t>Вариант </a:t>
            </a:r>
            <a:r>
              <a:rPr lang="ru-RU" altLang="ru-RU" kern="0" cap="all" dirty="0">
                <a:solidFill>
                  <a:schemeClr val="bg1"/>
                </a:solidFill>
              </a:rPr>
              <a:t>2</a:t>
            </a:r>
            <a:endParaRPr lang="en-US" altLang="ru-RU" kern="0" cap="all" dirty="0">
              <a:solidFill>
                <a:schemeClr val="bg1"/>
              </a:solidFill>
            </a:endParaRPr>
          </a:p>
        </p:txBody>
      </p: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EFCED968-F071-457B-A59D-36DDD9C5A8A8}"/>
              </a:ext>
            </a:extLst>
          </p:cNvPr>
          <p:cNvSpPr/>
          <p:nvPr/>
        </p:nvSpPr>
        <p:spPr bwMode="auto">
          <a:xfrm>
            <a:off x="7402413" y="1264070"/>
            <a:ext cx="1320800" cy="3600535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5400" b="0" dirty="0">
                <a:solidFill>
                  <a:schemeClr val="bg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0CCD8B02-D02B-4B44-818A-A29ECACC5A7E}"/>
              </a:ext>
            </a:extLst>
          </p:cNvPr>
          <p:cNvSpPr/>
          <p:nvPr/>
        </p:nvSpPr>
        <p:spPr>
          <a:xfrm>
            <a:off x="7393626" y="1050690"/>
            <a:ext cx="1329586" cy="2154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t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ru-RU" b="0" kern="0" cap="all" dirty="0">
                <a:solidFill>
                  <a:schemeClr val="bg1"/>
                </a:solidFill>
              </a:rPr>
              <a:t>Вариант </a:t>
            </a:r>
            <a:r>
              <a:rPr lang="ru-RU" altLang="ru-RU" kern="0" cap="all" dirty="0">
                <a:solidFill>
                  <a:schemeClr val="bg1"/>
                </a:solidFill>
              </a:rPr>
              <a:t>…</a:t>
            </a:r>
            <a:endParaRPr lang="en-US" altLang="ru-RU" kern="0" cap="all" dirty="0">
              <a:solidFill>
                <a:schemeClr val="bg1"/>
              </a:solidFill>
            </a:endParaRPr>
          </a:p>
        </p:txBody>
      </p: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AE61F24E-EEDE-4288-B6CA-0400E91926AF}"/>
              </a:ext>
            </a:extLst>
          </p:cNvPr>
          <p:cNvGrpSpPr/>
          <p:nvPr/>
        </p:nvGrpSpPr>
        <p:grpSpPr>
          <a:xfrm>
            <a:off x="254129" y="1394278"/>
            <a:ext cx="4193863" cy="3390578"/>
            <a:chOff x="561242" y="1633616"/>
            <a:chExt cx="3723093" cy="3009979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0192E30-21D1-4308-97A0-E8007A46A525}"/>
                </a:ext>
              </a:extLst>
            </p:cNvPr>
            <p:cNvSpPr/>
            <p:nvPr/>
          </p:nvSpPr>
          <p:spPr>
            <a:xfrm>
              <a:off x="2454298" y="4154100"/>
              <a:ext cx="13415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600"/>
                </a:spcAft>
              </a:pPr>
              <a:r>
                <a:rPr lang="ru-RU" sz="1200" dirty="0"/>
                <a:t>Структура данных ИУС-2</a:t>
              </a:r>
              <a:endParaRPr lang="en-US" altLang="ru-RU" sz="1200" kern="0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CDA6831C-867E-4CA4-A093-3AD84EBDBBB4}"/>
                </a:ext>
              </a:extLst>
            </p:cNvPr>
            <p:cNvSpPr/>
            <p:nvPr/>
          </p:nvSpPr>
          <p:spPr>
            <a:xfrm>
              <a:off x="2896067" y="3288274"/>
              <a:ext cx="12336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ru-RU" sz="1200" dirty="0"/>
                <a:t>Конвертор</a:t>
              </a:r>
              <a:endParaRPr lang="en-US" altLang="ru-RU" sz="1200" kern="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0932639-C222-4D76-B313-C594ECFABD23}"/>
                </a:ext>
              </a:extLst>
            </p:cNvPr>
            <p:cNvSpPr/>
            <p:nvPr/>
          </p:nvSpPr>
          <p:spPr>
            <a:xfrm>
              <a:off x="2867682" y="2528224"/>
              <a:ext cx="12336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ru-RU" sz="1200" dirty="0"/>
                <a:t>Конвертор</a:t>
              </a:r>
              <a:endParaRPr lang="en-US" altLang="ru-RU" sz="1200" kern="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8379C12-9ED2-479D-A296-923178EA54C9}"/>
                </a:ext>
              </a:extLst>
            </p:cNvPr>
            <p:cNvSpPr/>
            <p:nvPr/>
          </p:nvSpPr>
          <p:spPr>
            <a:xfrm>
              <a:off x="2527627" y="1633616"/>
              <a:ext cx="12682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600"/>
                </a:spcAft>
              </a:pPr>
              <a:r>
                <a:rPr lang="ru-RU" sz="1200" dirty="0"/>
                <a:t>Структура данных ИУС-1</a:t>
              </a:r>
              <a:endParaRPr lang="en-US" altLang="ru-RU" sz="1200" kern="0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BA9F9A1D-EB61-48C5-97BB-75F623DB5A5B}"/>
                </a:ext>
              </a:extLst>
            </p:cNvPr>
            <p:cNvSpPr/>
            <p:nvPr/>
          </p:nvSpPr>
          <p:spPr>
            <a:xfrm>
              <a:off x="561242" y="3178087"/>
              <a:ext cx="12336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600"/>
                </a:spcAft>
              </a:pPr>
              <a:r>
                <a:rPr lang="ru-RU" altLang="ru-RU" sz="1200" kern="0" dirty="0"/>
                <a:t>Таблицы соответствия</a:t>
              </a:r>
              <a:endParaRPr lang="en-US" altLang="ru-RU" sz="1200" kern="0" dirty="0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CB8C4CA7-49FD-4CD5-96F1-F5BDCB8DF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1152" y="3272828"/>
              <a:ext cx="338510" cy="325688"/>
            </a:xfrm>
            <a:custGeom>
              <a:avLst/>
              <a:gdLst>
                <a:gd name="T0" fmla="*/ 3471 w 4070"/>
                <a:gd name="T1" fmla="*/ 687 h 3897"/>
                <a:gd name="T2" fmla="*/ 141 w 4070"/>
                <a:gd name="T3" fmla="*/ 1675 h 3897"/>
                <a:gd name="T4" fmla="*/ 1342 w 4070"/>
                <a:gd name="T5" fmla="*/ 3473 h 3897"/>
                <a:gd name="T6" fmla="*/ 1415 w 4070"/>
                <a:gd name="T7" fmla="*/ 3302 h 3897"/>
                <a:gd name="T8" fmla="*/ 2197 w 4070"/>
                <a:gd name="T9" fmla="*/ 3302 h 3897"/>
                <a:gd name="T10" fmla="*/ 2269 w 4070"/>
                <a:gd name="T11" fmla="*/ 3473 h 3897"/>
                <a:gd name="T12" fmla="*/ 2407 w 4070"/>
                <a:gd name="T13" fmla="*/ 3388 h 3897"/>
                <a:gd name="T14" fmla="*/ 2293 w 4070"/>
                <a:gd name="T15" fmla="*/ 3217 h 3897"/>
                <a:gd name="T16" fmla="*/ 2292 w 4070"/>
                <a:gd name="T17" fmla="*/ 2938 h 3897"/>
                <a:gd name="T18" fmla="*/ 2090 w 4070"/>
                <a:gd name="T19" fmla="*/ 2897 h 3897"/>
                <a:gd name="T20" fmla="*/ 1891 w 4070"/>
                <a:gd name="T21" fmla="*/ 2701 h 3897"/>
                <a:gd name="T22" fmla="*/ 1720 w 4070"/>
                <a:gd name="T23" fmla="*/ 2815 h 3897"/>
                <a:gd name="T24" fmla="*/ 1441 w 4070"/>
                <a:gd name="T25" fmla="*/ 2817 h 3897"/>
                <a:gd name="T26" fmla="*/ 1401 w 4070"/>
                <a:gd name="T27" fmla="*/ 3018 h 3897"/>
                <a:gd name="T28" fmla="*/ 1204 w 4070"/>
                <a:gd name="T29" fmla="*/ 3217 h 3897"/>
                <a:gd name="T30" fmla="*/ 1318 w 4070"/>
                <a:gd name="T31" fmla="*/ 3388 h 3897"/>
                <a:gd name="T32" fmla="*/ 1043 w 4070"/>
                <a:gd name="T33" fmla="*/ 3473 h 3897"/>
                <a:gd name="T34" fmla="*/ 1806 w 4070"/>
                <a:gd name="T35" fmla="*/ 2521 h 3897"/>
                <a:gd name="T36" fmla="*/ 2569 w 4070"/>
                <a:gd name="T37" fmla="*/ 3473 h 3897"/>
                <a:gd name="T38" fmla="*/ 3009 w 4070"/>
                <a:gd name="T39" fmla="*/ 3131 h 3897"/>
                <a:gd name="T40" fmla="*/ 2616 w 4070"/>
                <a:gd name="T41" fmla="*/ 2734 h 3897"/>
                <a:gd name="T42" fmla="*/ 2535 w 4070"/>
                <a:gd name="T43" fmla="*/ 2331 h 3897"/>
                <a:gd name="T44" fmla="*/ 1977 w 4070"/>
                <a:gd name="T45" fmla="*/ 2327 h 3897"/>
                <a:gd name="T46" fmla="*/ 1635 w 4070"/>
                <a:gd name="T47" fmla="*/ 2100 h 3897"/>
                <a:gd name="T48" fmla="*/ 1237 w 4070"/>
                <a:gd name="T49" fmla="*/ 2492 h 3897"/>
                <a:gd name="T50" fmla="*/ 834 w 4070"/>
                <a:gd name="T51" fmla="*/ 2573 h 3897"/>
                <a:gd name="T52" fmla="*/ 831 w 4070"/>
                <a:gd name="T53" fmla="*/ 3131 h 3897"/>
                <a:gd name="T54" fmla="*/ 603 w 4070"/>
                <a:gd name="T55" fmla="*/ 3473 h 3897"/>
                <a:gd name="T56" fmla="*/ 458 w 4070"/>
                <a:gd name="T57" fmla="*/ 0 h 3897"/>
                <a:gd name="T58" fmla="*/ 599 w 4070"/>
                <a:gd name="T59" fmla="*/ 424 h 3897"/>
                <a:gd name="T60" fmla="*/ 3928 w 4070"/>
                <a:gd name="T61" fmla="*/ 141 h 3897"/>
                <a:gd name="T62" fmla="*/ 3754 w 4070"/>
                <a:gd name="T63" fmla="*/ 1130 h 3897"/>
                <a:gd name="T64" fmla="*/ 3928 w 4070"/>
                <a:gd name="T65" fmla="*/ 1271 h 3897"/>
                <a:gd name="T66" fmla="*/ 3754 w 4070"/>
                <a:gd name="T67" fmla="*/ 3210 h 3897"/>
                <a:gd name="T68" fmla="*/ 4070 w 4070"/>
                <a:gd name="T69" fmla="*/ 3351 h 3897"/>
                <a:gd name="T70" fmla="*/ 458 w 4070"/>
                <a:gd name="T71" fmla="*/ 0 h 3897"/>
                <a:gd name="T72" fmla="*/ 321 w 4070"/>
                <a:gd name="T73" fmla="*/ 843 h 3897"/>
                <a:gd name="T74" fmla="*/ 3291 w 4070"/>
                <a:gd name="T75" fmla="*/ 1502 h 3897"/>
                <a:gd name="T76" fmla="*/ 1028 w 4070"/>
                <a:gd name="T77" fmla="*/ 1254 h 3897"/>
                <a:gd name="T78" fmla="*/ 867 w 4070"/>
                <a:gd name="T79" fmla="*/ 1092 h 3897"/>
                <a:gd name="T80" fmla="*/ 1028 w 4070"/>
                <a:gd name="T81" fmla="*/ 1254 h 3897"/>
                <a:gd name="T82" fmla="*/ 759 w 4070"/>
                <a:gd name="T83" fmla="*/ 1092 h 3897"/>
                <a:gd name="T84" fmla="*/ 597 w 4070"/>
                <a:gd name="T85" fmla="*/ 1254 h 3897"/>
                <a:gd name="T86" fmla="*/ 1286 w 4070"/>
                <a:gd name="T87" fmla="*/ 1254 h 3897"/>
                <a:gd name="T88" fmla="*/ 1124 w 4070"/>
                <a:gd name="T89" fmla="*/ 1092 h 3897"/>
                <a:gd name="T90" fmla="*/ 1286 w 4070"/>
                <a:gd name="T91" fmla="*/ 1254 h 3897"/>
                <a:gd name="T92" fmla="*/ 3471 w 4070"/>
                <a:gd name="T93" fmla="*/ 1817 h 3897"/>
                <a:gd name="T94" fmla="*/ 141 w 4070"/>
                <a:gd name="T95" fmla="*/ 3756 h 3897"/>
                <a:gd name="T96" fmla="*/ 3612 w 4070"/>
                <a:gd name="T97" fmla="*/ 3897 h 3897"/>
                <a:gd name="T98" fmla="*/ 0 w 4070"/>
                <a:gd name="T99" fmla="*/ 546 h 3897"/>
                <a:gd name="T100" fmla="*/ 3612 w 4070"/>
                <a:gd name="T101" fmla="*/ 3897 h 3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70" h="3897">
                  <a:moveTo>
                    <a:pt x="3471" y="1675"/>
                  </a:moveTo>
                  <a:lnTo>
                    <a:pt x="3471" y="687"/>
                  </a:lnTo>
                  <a:lnTo>
                    <a:pt x="141" y="687"/>
                  </a:lnTo>
                  <a:lnTo>
                    <a:pt x="141" y="1675"/>
                  </a:lnTo>
                  <a:lnTo>
                    <a:pt x="3471" y="1675"/>
                  </a:lnTo>
                  <a:close/>
                  <a:moveTo>
                    <a:pt x="1342" y="3473"/>
                  </a:moveTo>
                  <a:lnTo>
                    <a:pt x="1455" y="3473"/>
                  </a:lnTo>
                  <a:cubicBezTo>
                    <a:pt x="1429" y="3422"/>
                    <a:pt x="1415" y="3364"/>
                    <a:pt x="1415" y="3302"/>
                  </a:cubicBezTo>
                  <a:cubicBezTo>
                    <a:pt x="1415" y="3086"/>
                    <a:pt x="1590" y="2911"/>
                    <a:pt x="1806" y="2911"/>
                  </a:cubicBezTo>
                  <a:cubicBezTo>
                    <a:pt x="2022" y="2911"/>
                    <a:pt x="2197" y="3086"/>
                    <a:pt x="2197" y="3302"/>
                  </a:cubicBezTo>
                  <a:cubicBezTo>
                    <a:pt x="2197" y="3364"/>
                    <a:pt x="2182" y="3422"/>
                    <a:pt x="2157" y="3473"/>
                  </a:cubicBezTo>
                  <a:lnTo>
                    <a:pt x="2269" y="3473"/>
                  </a:lnTo>
                  <a:cubicBezTo>
                    <a:pt x="2280" y="3446"/>
                    <a:pt x="2288" y="3417"/>
                    <a:pt x="2293" y="3388"/>
                  </a:cubicBezTo>
                  <a:lnTo>
                    <a:pt x="2407" y="3388"/>
                  </a:lnTo>
                  <a:lnTo>
                    <a:pt x="2407" y="3217"/>
                  </a:lnTo>
                  <a:lnTo>
                    <a:pt x="2293" y="3217"/>
                  </a:lnTo>
                  <a:cubicBezTo>
                    <a:pt x="2281" y="3144"/>
                    <a:pt x="2252" y="3076"/>
                    <a:pt x="2211" y="3018"/>
                  </a:cubicBezTo>
                  <a:lnTo>
                    <a:pt x="2292" y="2938"/>
                  </a:lnTo>
                  <a:lnTo>
                    <a:pt x="2170" y="2817"/>
                  </a:lnTo>
                  <a:lnTo>
                    <a:pt x="2090" y="2897"/>
                  </a:lnTo>
                  <a:cubicBezTo>
                    <a:pt x="2032" y="2856"/>
                    <a:pt x="1964" y="2828"/>
                    <a:pt x="1891" y="2815"/>
                  </a:cubicBezTo>
                  <a:lnTo>
                    <a:pt x="1891" y="2701"/>
                  </a:lnTo>
                  <a:lnTo>
                    <a:pt x="1720" y="2701"/>
                  </a:lnTo>
                  <a:lnTo>
                    <a:pt x="1720" y="2815"/>
                  </a:lnTo>
                  <a:cubicBezTo>
                    <a:pt x="1647" y="2828"/>
                    <a:pt x="1580" y="2856"/>
                    <a:pt x="1522" y="2897"/>
                  </a:cubicBezTo>
                  <a:lnTo>
                    <a:pt x="1441" y="2817"/>
                  </a:lnTo>
                  <a:lnTo>
                    <a:pt x="1320" y="2938"/>
                  </a:lnTo>
                  <a:lnTo>
                    <a:pt x="1401" y="3018"/>
                  </a:lnTo>
                  <a:cubicBezTo>
                    <a:pt x="1360" y="3076"/>
                    <a:pt x="1331" y="3144"/>
                    <a:pt x="1318" y="3217"/>
                  </a:cubicBezTo>
                  <a:lnTo>
                    <a:pt x="1204" y="3217"/>
                  </a:lnTo>
                  <a:lnTo>
                    <a:pt x="1204" y="3388"/>
                  </a:lnTo>
                  <a:lnTo>
                    <a:pt x="1318" y="3388"/>
                  </a:lnTo>
                  <a:cubicBezTo>
                    <a:pt x="1323" y="3417"/>
                    <a:pt x="1332" y="3446"/>
                    <a:pt x="1342" y="3473"/>
                  </a:cubicBezTo>
                  <a:close/>
                  <a:moveTo>
                    <a:pt x="1043" y="3473"/>
                  </a:moveTo>
                  <a:cubicBezTo>
                    <a:pt x="1031" y="3418"/>
                    <a:pt x="1024" y="3361"/>
                    <a:pt x="1024" y="3302"/>
                  </a:cubicBezTo>
                  <a:cubicBezTo>
                    <a:pt x="1024" y="2870"/>
                    <a:pt x="1374" y="2521"/>
                    <a:pt x="1806" y="2521"/>
                  </a:cubicBezTo>
                  <a:cubicBezTo>
                    <a:pt x="2238" y="2521"/>
                    <a:pt x="2588" y="2870"/>
                    <a:pt x="2588" y="3302"/>
                  </a:cubicBezTo>
                  <a:cubicBezTo>
                    <a:pt x="2588" y="3361"/>
                    <a:pt x="2581" y="3418"/>
                    <a:pt x="2569" y="3473"/>
                  </a:cubicBezTo>
                  <a:lnTo>
                    <a:pt x="3009" y="3473"/>
                  </a:lnTo>
                  <a:lnTo>
                    <a:pt x="3009" y="3131"/>
                  </a:lnTo>
                  <a:lnTo>
                    <a:pt x="2781" y="3131"/>
                  </a:lnTo>
                  <a:cubicBezTo>
                    <a:pt x="2755" y="2985"/>
                    <a:pt x="2698" y="2850"/>
                    <a:pt x="2616" y="2734"/>
                  </a:cubicBezTo>
                  <a:lnTo>
                    <a:pt x="2777" y="2573"/>
                  </a:lnTo>
                  <a:lnTo>
                    <a:pt x="2535" y="2331"/>
                  </a:lnTo>
                  <a:lnTo>
                    <a:pt x="2374" y="2492"/>
                  </a:lnTo>
                  <a:cubicBezTo>
                    <a:pt x="2258" y="2410"/>
                    <a:pt x="2123" y="2353"/>
                    <a:pt x="1977" y="2327"/>
                  </a:cubicBezTo>
                  <a:lnTo>
                    <a:pt x="1977" y="2100"/>
                  </a:lnTo>
                  <a:lnTo>
                    <a:pt x="1635" y="2100"/>
                  </a:lnTo>
                  <a:lnTo>
                    <a:pt x="1635" y="2327"/>
                  </a:lnTo>
                  <a:cubicBezTo>
                    <a:pt x="1489" y="2353"/>
                    <a:pt x="1354" y="2410"/>
                    <a:pt x="1237" y="2492"/>
                  </a:cubicBezTo>
                  <a:lnTo>
                    <a:pt x="1076" y="2331"/>
                  </a:lnTo>
                  <a:lnTo>
                    <a:pt x="834" y="2573"/>
                  </a:lnTo>
                  <a:lnTo>
                    <a:pt x="995" y="2734"/>
                  </a:lnTo>
                  <a:cubicBezTo>
                    <a:pt x="914" y="2850"/>
                    <a:pt x="856" y="2985"/>
                    <a:pt x="831" y="3131"/>
                  </a:cubicBezTo>
                  <a:lnTo>
                    <a:pt x="603" y="3131"/>
                  </a:lnTo>
                  <a:lnTo>
                    <a:pt x="603" y="3473"/>
                  </a:lnTo>
                  <a:lnTo>
                    <a:pt x="1043" y="3473"/>
                  </a:lnTo>
                  <a:close/>
                  <a:moveTo>
                    <a:pt x="458" y="0"/>
                  </a:moveTo>
                  <a:lnTo>
                    <a:pt x="458" y="424"/>
                  </a:lnTo>
                  <a:lnTo>
                    <a:pt x="599" y="424"/>
                  </a:lnTo>
                  <a:lnTo>
                    <a:pt x="599" y="141"/>
                  </a:lnTo>
                  <a:lnTo>
                    <a:pt x="3928" y="141"/>
                  </a:lnTo>
                  <a:lnTo>
                    <a:pt x="3928" y="1130"/>
                  </a:lnTo>
                  <a:lnTo>
                    <a:pt x="3754" y="1130"/>
                  </a:lnTo>
                  <a:lnTo>
                    <a:pt x="3754" y="1271"/>
                  </a:lnTo>
                  <a:lnTo>
                    <a:pt x="3928" y="1271"/>
                  </a:lnTo>
                  <a:lnTo>
                    <a:pt x="3928" y="3210"/>
                  </a:lnTo>
                  <a:lnTo>
                    <a:pt x="3754" y="3210"/>
                  </a:lnTo>
                  <a:lnTo>
                    <a:pt x="3754" y="3351"/>
                  </a:lnTo>
                  <a:lnTo>
                    <a:pt x="4070" y="3351"/>
                  </a:lnTo>
                  <a:lnTo>
                    <a:pt x="4070" y="0"/>
                  </a:lnTo>
                  <a:lnTo>
                    <a:pt x="458" y="0"/>
                  </a:lnTo>
                  <a:close/>
                  <a:moveTo>
                    <a:pt x="321" y="1502"/>
                  </a:moveTo>
                  <a:lnTo>
                    <a:pt x="321" y="843"/>
                  </a:lnTo>
                  <a:lnTo>
                    <a:pt x="3291" y="843"/>
                  </a:lnTo>
                  <a:lnTo>
                    <a:pt x="3291" y="1502"/>
                  </a:lnTo>
                  <a:lnTo>
                    <a:pt x="321" y="1502"/>
                  </a:lnTo>
                  <a:close/>
                  <a:moveTo>
                    <a:pt x="1028" y="1254"/>
                  </a:moveTo>
                  <a:lnTo>
                    <a:pt x="1028" y="1092"/>
                  </a:lnTo>
                  <a:lnTo>
                    <a:pt x="867" y="1092"/>
                  </a:lnTo>
                  <a:lnTo>
                    <a:pt x="867" y="1254"/>
                  </a:lnTo>
                  <a:lnTo>
                    <a:pt x="1028" y="1254"/>
                  </a:lnTo>
                  <a:close/>
                  <a:moveTo>
                    <a:pt x="759" y="1254"/>
                  </a:moveTo>
                  <a:lnTo>
                    <a:pt x="759" y="1092"/>
                  </a:lnTo>
                  <a:lnTo>
                    <a:pt x="597" y="1092"/>
                  </a:lnTo>
                  <a:lnTo>
                    <a:pt x="597" y="1254"/>
                  </a:lnTo>
                  <a:lnTo>
                    <a:pt x="759" y="1254"/>
                  </a:lnTo>
                  <a:close/>
                  <a:moveTo>
                    <a:pt x="1286" y="1254"/>
                  </a:moveTo>
                  <a:lnTo>
                    <a:pt x="1286" y="1092"/>
                  </a:lnTo>
                  <a:lnTo>
                    <a:pt x="1124" y="1092"/>
                  </a:lnTo>
                  <a:lnTo>
                    <a:pt x="1124" y="1254"/>
                  </a:lnTo>
                  <a:lnTo>
                    <a:pt x="1286" y="1254"/>
                  </a:lnTo>
                  <a:close/>
                  <a:moveTo>
                    <a:pt x="3471" y="3756"/>
                  </a:moveTo>
                  <a:lnTo>
                    <a:pt x="3471" y="1817"/>
                  </a:lnTo>
                  <a:lnTo>
                    <a:pt x="141" y="1817"/>
                  </a:lnTo>
                  <a:lnTo>
                    <a:pt x="141" y="3756"/>
                  </a:lnTo>
                  <a:lnTo>
                    <a:pt x="3471" y="3756"/>
                  </a:lnTo>
                  <a:close/>
                  <a:moveTo>
                    <a:pt x="3612" y="3897"/>
                  </a:moveTo>
                  <a:lnTo>
                    <a:pt x="0" y="3897"/>
                  </a:lnTo>
                  <a:lnTo>
                    <a:pt x="0" y="546"/>
                  </a:lnTo>
                  <a:lnTo>
                    <a:pt x="3612" y="546"/>
                  </a:lnTo>
                  <a:lnTo>
                    <a:pt x="3612" y="38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E180EC3E-8F7B-443D-886B-DAFC49D0C6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1152" y="2519470"/>
              <a:ext cx="338510" cy="325688"/>
            </a:xfrm>
            <a:custGeom>
              <a:avLst/>
              <a:gdLst>
                <a:gd name="T0" fmla="*/ 3471 w 4070"/>
                <a:gd name="T1" fmla="*/ 687 h 3897"/>
                <a:gd name="T2" fmla="*/ 141 w 4070"/>
                <a:gd name="T3" fmla="*/ 1675 h 3897"/>
                <a:gd name="T4" fmla="*/ 1342 w 4070"/>
                <a:gd name="T5" fmla="*/ 3473 h 3897"/>
                <a:gd name="T6" fmla="*/ 1415 w 4070"/>
                <a:gd name="T7" fmla="*/ 3302 h 3897"/>
                <a:gd name="T8" fmla="*/ 2197 w 4070"/>
                <a:gd name="T9" fmla="*/ 3302 h 3897"/>
                <a:gd name="T10" fmla="*/ 2269 w 4070"/>
                <a:gd name="T11" fmla="*/ 3473 h 3897"/>
                <a:gd name="T12" fmla="*/ 2407 w 4070"/>
                <a:gd name="T13" fmla="*/ 3388 h 3897"/>
                <a:gd name="T14" fmla="*/ 2293 w 4070"/>
                <a:gd name="T15" fmla="*/ 3217 h 3897"/>
                <a:gd name="T16" fmla="*/ 2292 w 4070"/>
                <a:gd name="T17" fmla="*/ 2938 h 3897"/>
                <a:gd name="T18" fmla="*/ 2090 w 4070"/>
                <a:gd name="T19" fmla="*/ 2897 h 3897"/>
                <a:gd name="T20" fmla="*/ 1891 w 4070"/>
                <a:gd name="T21" fmla="*/ 2701 h 3897"/>
                <a:gd name="T22" fmla="*/ 1720 w 4070"/>
                <a:gd name="T23" fmla="*/ 2815 h 3897"/>
                <a:gd name="T24" fmla="*/ 1441 w 4070"/>
                <a:gd name="T25" fmla="*/ 2817 h 3897"/>
                <a:gd name="T26" fmla="*/ 1401 w 4070"/>
                <a:gd name="T27" fmla="*/ 3018 h 3897"/>
                <a:gd name="T28" fmla="*/ 1204 w 4070"/>
                <a:gd name="T29" fmla="*/ 3217 h 3897"/>
                <a:gd name="T30" fmla="*/ 1318 w 4070"/>
                <a:gd name="T31" fmla="*/ 3388 h 3897"/>
                <a:gd name="T32" fmla="*/ 1043 w 4070"/>
                <a:gd name="T33" fmla="*/ 3473 h 3897"/>
                <a:gd name="T34" fmla="*/ 1806 w 4070"/>
                <a:gd name="T35" fmla="*/ 2521 h 3897"/>
                <a:gd name="T36" fmla="*/ 2569 w 4070"/>
                <a:gd name="T37" fmla="*/ 3473 h 3897"/>
                <a:gd name="T38" fmla="*/ 3009 w 4070"/>
                <a:gd name="T39" fmla="*/ 3131 h 3897"/>
                <a:gd name="T40" fmla="*/ 2616 w 4070"/>
                <a:gd name="T41" fmla="*/ 2734 h 3897"/>
                <a:gd name="T42" fmla="*/ 2535 w 4070"/>
                <a:gd name="T43" fmla="*/ 2331 h 3897"/>
                <a:gd name="T44" fmla="*/ 1977 w 4070"/>
                <a:gd name="T45" fmla="*/ 2327 h 3897"/>
                <a:gd name="T46" fmla="*/ 1635 w 4070"/>
                <a:gd name="T47" fmla="*/ 2100 h 3897"/>
                <a:gd name="T48" fmla="*/ 1237 w 4070"/>
                <a:gd name="T49" fmla="*/ 2492 h 3897"/>
                <a:gd name="T50" fmla="*/ 834 w 4070"/>
                <a:gd name="T51" fmla="*/ 2573 h 3897"/>
                <a:gd name="T52" fmla="*/ 831 w 4070"/>
                <a:gd name="T53" fmla="*/ 3131 h 3897"/>
                <a:gd name="T54" fmla="*/ 603 w 4070"/>
                <a:gd name="T55" fmla="*/ 3473 h 3897"/>
                <a:gd name="T56" fmla="*/ 458 w 4070"/>
                <a:gd name="T57" fmla="*/ 0 h 3897"/>
                <a:gd name="T58" fmla="*/ 599 w 4070"/>
                <a:gd name="T59" fmla="*/ 424 h 3897"/>
                <a:gd name="T60" fmla="*/ 3928 w 4070"/>
                <a:gd name="T61" fmla="*/ 141 h 3897"/>
                <a:gd name="T62" fmla="*/ 3754 w 4070"/>
                <a:gd name="T63" fmla="*/ 1130 h 3897"/>
                <a:gd name="T64" fmla="*/ 3928 w 4070"/>
                <a:gd name="T65" fmla="*/ 1271 h 3897"/>
                <a:gd name="T66" fmla="*/ 3754 w 4070"/>
                <a:gd name="T67" fmla="*/ 3210 h 3897"/>
                <a:gd name="T68" fmla="*/ 4070 w 4070"/>
                <a:gd name="T69" fmla="*/ 3351 h 3897"/>
                <a:gd name="T70" fmla="*/ 458 w 4070"/>
                <a:gd name="T71" fmla="*/ 0 h 3897"/>
                <a:gd name="T72" fmla="*/ 321 w 4070"/>
                <a:gd name="T73" fmla="*/ 843 h 3897"/>
                <a:gd name="T74" fmla="*/ 3291 w 4070"/>
                <a:gd name="T75" fmla="*/ 1502 h 3897"/>
                <a:gd name="T76" fmla="*/ 1028 w 4070"/>
                <a:gd name="T77" fmla="*/ 1254 h 3897"/>
                <a:gd name="T78" fmla="*/ 867 w 4070"/>
                <a:gd name="T79" fmla="*/ 1092 h 3897"/>
                <a:gd name="T80" fmla="*/ 1028 w 4070"/>
                <a:gd name="T81" fmla="*/ 1254 h 3897"/>
                <a:gd name="T82" fmla="*/ 759 w 4070"/>
                <a:gd name="T83" fmla="*/ 1092 h 3897"/>
                <a:gd name="T84" fmla="*/ 597 w 4070"/>
                <a:gd name="T85" fmla="*/ 1254 h 3897"/>
                <a:gd name="T86" fmla="*/ 1286 w 4070"/>
                <a:gd name="T87" fmla="*/ 1254 h 3897"/>
                <a:gd name="T88" fmla="*/ 1124 w 4070"/>
                <a:gd name="T89" fmla="*/ 1092 h 3897"/>
                <a:gd name="T90" fmla="*/ 1286 w 4070"/>
                <a:gd name="T91" fmla="*/ 1254 h 3897"/>
                <a:gd name="T92" fmla="*/ 3471 w 4070"/>
                <a:gd name="T93" fmla="*/ 1817 h 3897"/>
                <a:gd name="T94" fmla="*/ 141 w 4070"/>
                <a:gd name="T95" fmla="*/ 3756 h 3897"/>
                <a:gd name="T96" fmla="*/ 3612 w 4070"/>
                <a:gd name="T97" fmla="*/ 3897 h 3897"/>
                <a:gd name="T98" fmla="*/ 0 w 4070"/>
                <a:gd name="T99" fmla="*/ 546 h 3897"/>
                <a:gd name="T100" fmla="*/ 3612 w 4070"/>
                <a:gd name="T101" fmla="*/ 3897 h 3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70" h="3897">
                  <a:moveTo>
                    <a:pt x="3471" y="1675"/>
                  </a:moveTo>
                  <a:lnTo>
                    <a:pt x="3471" y="687"/>
                  </a:lnTo>
                  <a:lnTo>
                    <a:pt x="141" y="687"/>
                  </a:lnTo>
                  <a:lnTo>
                    <a:pt x="141" y="1675"/>
                  </a:lnTo>
                  <a:lnTo>
                    <a:pt x="3471" y="1675"/>
                  </a:lnTo>
                  <a:close/>
                  <a:moveTo>
                    <a:pt x="1342" y="3473"/>
                  </a:moveTo>
                  <a:lnTo>
                    <a:pt x="1455" y="3473"/>
                  </a:lnTo>
                  <a:cubicBezTo>
                    <a:pt x="1429" y="3422"/>
                    <a:pt x="1415" y="3364"/>
                    <a:pt x="1415" y="3302"/>
                  </a:cubicBezTo>
                  <a:cubicBezTo>
                    <a:pt x="1415" y="3086"/>
                    <a:pt x="1590" y="2911"/>
                    <a:pt x="1806" y="2911"/>
                  </a:cubicBezTo>
                  <a:cubicBezTo>
                    <a:pt x="2022" y="2911"/>
                    <a:pt x="2197" y="3086"/>
                    <a:pt x="2197" y="3302"/>
                  </a:cubicBezTo>
                  <a:cubicBezTo>
                    <a:pt x="2197" y="3364"/>
                    <a:pt x="2182" y="3422"/>
                    <a:pt x="2157" y="3473"/>
                  </a:cubicBezTo>
                  <a:lnTo>
                    <a:pt x="2269" y="3473"/>
                  </a:lnTo>
                  <a:cubicBezTo>
                    <a:pt x="2280" y="3446"/>
                    <a:pt x="2288" y="3417"/>
                    <a:pt x="2293" y="3388"/>
                  </a:cubicBezTo>
                  <a:lnTo>
                    <a:pt x="2407" y="3388"/>
                  </a:lnTo>
                  <a:lnTo>
                    <a:pt x="2407" y="3217"/>
                  </a:lnTo>
                  <a:lnTo>
                    <a:pt x="2293" y="3217"/>
                  </a:lnTo>
                  <a:cubicBezTo>
                    <a:pt x="2281" y="3144"/>
                    <a:pt x="2252" y="3076"/>
                    <a:pt x="2211" y="3018"/>
                  </a:cubicBezTo>
                  <a:lnTo>
                    <a:pt x="2292" y="2938"/>
                  </a:lnTo>
                  <a:lnTo>
                    <a:pt x="2170" y="2817"/>
                  </a:lnTo>
                  <a:lnTo>
                    <a:pt x="2090" y="2897"/>
                  </a:lnTo>
                  <a:cubicBezTo>
                    <a:pt x="2032" y="2856"/>
                    <a:pt x="1964" y="2828"/>
                    <a:pt x="1891" y="2815"/>
                  </a:cubicBezTo>
                  <a:lnTo>
                    <a:pt x="1891" y="2701"/>
                  </a:lnTo>
                  <a:lnTo>
                    <a:pt x="1720" y="2701"/>
                  </a:lnTo>
                  <a:lnTo>
                    <a:pt x="1720" y="2815"/>
                  </a:lnTo>
                  <a:cubicBezTo>
                    <a:pt x="1647" y="2828"/>
                    <a:pt x="1580" y="2856"/>
                    <a:pt x="1522" y="2897"/>
                  </a:cubicBezTo>
                  <a:lnTo>
                    <a:pt x="1441" y="2817"/>
                  </a:lnTo>
                  <a:lnTo>
                    <a:pt x="1320" y="2938"/>
                  </a:lnTo>
                  <a:lnTo>
                    <a:pt x="1401" y="3018"/>
                  </a:lnTo>
                  <a:cubicBezTo>
                    <a:pt x="1360" y="3076"/>
                    <a:pt x="1331" y="3144"/>
                    <a:pt x="1318" y="3217"/>
                  </a:cubicBezTo>
                  <a:lnTo>
                    <a:pt x="1204" y="3217"/>
                  </a:lnTo>
                  <a:lnTo>
                    <a:pt x="1204" y="3388"/>
                  </a:lnTo>
                  <a:lnTo>
                    <a:pt x="1318" y="3388"/>
                  </a:lnTo>
                  <a:cubicBezTo>
                    <a:pt x="1323" y="3417"/>
                    <a:pt x="1332" y="3446"/>
                    <a:pt x="1342" y="3473"/>
                  </a:cubicBezTo>
                  <a:close/>
                  <a:moveTo>
                    <a:pt x="1043" y="3473"/>
                  </a:moveTo>
                  <a:cubicBezTo>
                    <a:pt x="1031" y="3418"/>
                    <a:pt x="1024" y="3361"/>
                    <a:pt x="1024" y="3302"/>
                  </a:cubicBezTo>
                  <a:cubicBezTo>
                    <a:pt x="1024" y="2870"/>
                    <a:pt x="1374" y="2521"/>
                    <a:pt x="1806" y="2521"/>
                  </a:cubicBezTo>
                  <a:cubicBezTo>
                    <a:pt x="2238" y="2521"/>
                    <a:pt x="2588" y="2870"/>
                    <a:pt x="2588" y="3302"/>
                  </a:cubicBezTo>
                  <a:cubicBezTo>
                    <a:pt x="2588" y="3361"/>
                    <a:pt x="2581" y="3418"/>
                    <a:pt x="2569" y="3473"/>
                  </a:cubicBezTo>
                  <a:lnTo>
                    <a:pt x="3009" y="3473"/>
                  </a:lnTo>
                  <a:lnTo>
                    <a:pt x="3009" y="3131"/>
                  </a:lnTo>
                  <a:lnTo>
                    <a:pt x="2781" y="3131"/>
                  </a:lnTo>
                  <a:cubicBezTo>
                    <a:pt x="2755" y="2985"/>
                    <a:pt x="2698" y="2850"/>
                    <a:pt x="2616" y="2734"/>
                  </a:cubicBezTo>
                  <a:lnTo>
                    <a:pt x="2777" y="2573"/>
                  </a:lnTo>
                  <a:lnTo>
                    <a:pt x="2535" y="2331"/>
                  </a:lnTo>
                  <a:lnTo>
                    <a:pt x="2374" y="2492"/>
                  </a:lnTo>
                  <a:cubicBezTo>
                    <a:pt x="2258" y="2410"/>
                    <a:pt x="2123" y="2353"/>
                    <a:pt x="1977" y="2327"/>
                  </a:cubicBezTo>
                  <a:lnTo>
                    <a:pt x="1977" y="2100"/>
                  </a:lnTo>
                  <a:lnTo>
                    <a:pt x="1635" y="2100"/>
                  </a:lnTo>
                  <a:lnTo>
                    <a:pt x="1635" y="2327"/>
                  </a:lnTo>
                  <a:cubicBezTo>
                    <a:pt x="1489" y="2353"/>
                    <a:pt x="1354" y="2410"/>
                    <a:pt x="1237" y="2492"/>
                  </a:cubicBezTo>
                  <a:lnTo>
                    <a:pt x="1076" y="2331"/>
                  </a:lnTo>
                  <a:lnTo>
                    <a:pt x="834" y="2573"/>
                  </a:lnTo>
                  <a:lnTo>
                    <a:pt x="995" y="2734"/>
                  </a:lnTo>
                  <a:cubicBezTo>
                    <a:pt x="914" y="2850"/>
                    <a:pt x="856" y="2985"/>
                    <a:pt x="831" y="3131"/>
                  </a:cubicBezTo>
                  <a:lnTo>
                    <a:pt x="603" y="3131"/>
                  </a:lnTo>
                  <a:lnTo>
                    <a:pt x="603" y="3473"/>
                  </a:lnTo>
                  <a:lnTo>
                    <a:pt x="1043" y="3473"/>
                  </a:lnTo>
                  <a:close/>
                  <a:moveTo>
                    <a:pt x="458" y="0"/>
                  </a:moveTo>
                  <a:lnTo>
                    <a:pt x="458" y="424"/>
                  </a:lnTo>
                  <a:lnTo>
                    <a:pt x="599" y="424"/>
                  </a:lnTo>
                  <a:lnTo>
                    <a:pt x="599" y="141"/>
                  </a:lnTo>
                  <a:lnTo>
                    <a:pt x="3928" y="141"/>
                  </a:lnTo>
                  <a:lnTo>
                    <a:pt x="3928" y="1130"/>
                  </a:lnTo>
                  <a:lnTo>
                    <a:pt x="3754" y="1130"/>
                  </a:lnTo>
                  <a:lnTo>
                    <a:pt x="3754" y="1271"/>
                  </a:lnTo>
                  <a:lnTo>
                    <a:pt x="3928" y="1271"/>
                  </a:lnTo>
                  <a:lnTo>
                    <a:pt x="3928" y="3210"/>
                  </a:lnTo>
                  <a:lnTo>
                    <a:pt x="3754" y="3210"/>
                  </a:lnTo>
                  <a:lnTo>
                    <a:pt x="3754" y="3351"/>
                  </a:lnTo>
                  <a:lnTo>
                    <a:pt x="4070" y="3351"/>
                  </a:lnTo>
                  <a:lnTo>
                    <a:pt x="4070" y="0"/>
                  </a:lnTo>
                  <a:lnTo>
                    <a:pt x="458" y="0"/>
                  </a:lnTo>
                  <a:close/>
                  <a:moveTo>
                    <a:pt x="321" y="1502"/>
                  </a:moveTo>
                  <a:lnTo>
                    <a:pt x="321" y="843"/>
                  </a:lnTo>
                  <a:lnTo>
                    <a:pt x="3291" y="843"/>
                  </a:lnTo>
                  <a:lnTo>
                    <a:pt x="3291" y="1502"/>
                  </a:lnTo>
                  <a:lnTo>
                    <a:pt x="321" y="1502"/>
                  </a:lnTo>
                  <a:close/>
                  <a:moveTo>
                    <a:pt x="1028" y="1254"/>
                  </a:moveTo>
                  <a:lnTo>
                    <a:pt x="1028" y="1092"/>
                  </a:lnTo>
                  <a:lnTo>
                    <a:pt x="867" y="1092"/>
                  </a:lnTo>
                  <a:lnTo>
                    <a:pt x="867" y="1254"/>
                  </a:lnTo>
                  <a:lnTo>
                    <a:pt x="1028" y="1254"/>
                  </a:lnTo>
                  <a:close/>
                  <a:moveTo>
                    <a:pt x="759" y="1254"/>
                  </a:moveTo>
                  <a:lnTo>
                    <a:pt x="759" y="1092"/>
                  </a:lnTo>
                  <a:lnTo>
                    <a:pt x="597" y="1092"/>
                  </a:lnTo>
                  <a:lnTo>
                    <a:pt x="597" y="1254"/>
                  </a:lnTo>
                  <a:lnTo>
                    <a:pt x="759" y="1254"/>
                  </a:lnTo>
                  <a:close/>
                  <a:moveTo>
                    <a:pt x="1286" y="1254"/>
                  </a:moveTo>
                  <a:lnTo>
                    <a:pt x="1286" y="1092"/>
                  </a:lnTo>
                  <a:lnTo>
                    <a:pt x="1124" y="1092"/>
                  </a:lnTo>
                  <a:lnTo>
                    <a:pt x="1124" y="1254"/>
                  </a:lnTo>
                  <a:lnTo>
                    <a:pt x="1286" y="1254"/>
                  </a:lnTo>
                  <a:close/>
                  <a:moveTo>
                    <a:pt x="3471" y="3756"/>
                  </a:moveTo>
                  <a:lnTo>
                    <a:pt x="3471" y="1817"/>
                  </a:lnTo>
                  <a:lnTo>
                    <a:pt x="141" y="1817"/>
                  </a:lnTo>
                  <a:lnTo>
                    <a:pt x="141" y="3756"/>
                  </a:lnTo>
                  <a:lnTo>
                    <a:pt x="3471" y="3756"/>
                  </a:lnTo>
                  <a:close/>
                  <a:moveTo>
                    <a:pt x="3612" y="3897"/>
                  </a:moveTo>
                  <a:lnTo>
                    <a:pt x="0" y="3897"/>
                  </a:lnTo>
                  <a:lnTo>
                    <a:pt x="0" y="546"/>
                  </a:lnTo>
                  <a:lnTo>
                    <a:pt x="3612" y="546"/>
                  </a:lnTo>
                  <a:lnTo>
                    <a:pt x="3612" y="38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148E8855-620D-40FF-8214-65E5A2324CE7}"/>
                </a:ext>
              </a:extLst>
            </p:cNvPr>
            <p:cNvSpPr/>
            <p:nvPr/>
          </p:nvSpPr>
          <p:spPr>
            <a:xfrm>
              <a:off x="561242" y="2432488"/>
              <a:ext cx="12336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600"/>
                </a:spcAft>
              </a:pPr>
              <a:r>
                <a:rPr lang="ru-RU" altLang="ru-RU" sz="1200" kern="0" dirty="0"/>
                <a:t>Таблицы соответствия</a:t>
              </a:r>
              <a:endParaRPr lang="en-US" altLang="ru-RU" sz="1200" kern="0" dirty="0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153218B4-BE00-4825-900E-85CD6CCC269B}"/>
                </a:ext>
              </a:extLst>
            </p:cNvPr>
            <p:cNvGrpSpPr/>
            <p:nvPr/>
          </p:nvGrpSpPr>
          <p:grpSpPr>
            <a:xfrm>
              <a:off x="2716973" y="2065590"/>
              <a:ext cx="1392660" cy="2067199"/>
              <a:chOff x="1463948" y="1998915"/>
              <a:chExt cx="1392660" cy="2067199"/>
            </a:xfrm>
            <a:gradFill flip="none" rotWithShape="1">
              <a:gsLst>
                <a:gs pos="0">
                  <a:srgbClr val="FFFF00"/>
                </a:gs>
                <a:gs pos="28000">
                  <a:srgbClr val="92D050"/>
                </a:gs>
                <a:gs pos="70480">
                  <a:srgbClr val="00B0F0"/>
                </a:gs>
                <a:gs pos="52000">
                  <a:srgbClr val="00B050"/>
                </a:gs>
                <a:gs pos="100000">
                  <a:srgbClr val="0070C0"/>
                </a:gs>
              </a:gsLst>
              <a:lin ang="5400000" scaled="1"/>
              <a:tileRect/>
            </a:gradFill>
          </p:grpSpPr>
          <p:sp>
            <p:nvSpPr>
              <p:cNvPr id="60" name="Арка 59">
                <a:extLst>
                  <a:ext uri="{FF2B5EF4-FFF2-40B4-BE49-F238E27FC236}">
                    <a16:creationId xmlns:a16="http://schemas.microsoft.com/office/drawing/2014/main" id="{055A4ADE-55FC-45BE-9871-B521ED641255}"/>
                  </a:ext>
                </a:extLst>
              </p:cNvPr>
              <p:cNvSpPr/>
              <p:nvPr/>
            </p:nvSpPr>
            <p:spPr bwMode="auto">
              <a:xfrm rot="5400000">
                <a:off x="2356557" y="1998916"/>
                <a:ext cx="454037" cy="454036"/>
              </a:xfrm>
              <a:prstGeom prst="blockArc">
                <a:avLst>
                  <a:gd name="adj1" fmla="val 16227620"/>
                  <a:gd name="adj2" fmla="val 21485420"/>
                  <a:gd name="adj3" fmla="val 1884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61" name="Арка 60">
                <a:extLst>
                  <a:ext uri="{FF2B5EF4-FFF2-40B4-BE49-F238E27FC236}">
                    <a16:creationId xmlns:a16="http://schemas.microsoft.com/office/drawing/2014/main" id="{B3A3C243-E10B-4945-AB8C-C1CE6BF9409C}"/>
                  </a:ext>
                </a:extLst>
              </p:cNvPr>
              <p:cNvSpPr/>
              <p:nvPr/>
            </p:nvSpPr>
            <p:spPr bwMode="auto">
              <a:xfrm rot="5400000">
                <a:off x="1462315" y="2367447"/>
                <a:ext cx="481439" cy="478173"/>
              </a:xfrm>
              <a:prstGeom prst="blockArc">
                <a:avLst>
                  <a:gd name="adj1" fmla="val 42877"/>
                  <a:gd name="adj2" fmla="val 10918803"/>
                  <a:gd name="adj3" fmla="val 17918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id="{7C7BF512-CE95-4FAD-BC3C-EBBEF83193C6}"/>
                  </a:ext>
                </a:extLst>
              </p:cNvPr>
              <p:cNvSpPr/>
              <p:nvPr/>
            </p:nvSpPr>
            <p:spPr bwMode="auto">
              <a:xfrm>
                <a:off x="1690966" y="2365814"/>
                <a:ext cx="903643" cy="867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id="{E0D3BB27-7D8B-4A1F-8C4E-3E737E76C0E8}"/>
                  </a:ext>
                </a:extLst>
              </p:cNvPr>
              <p:cNvSpPr/>
              <p:nvPr/>
            </p:nvSpPr>
            <p:spPr bwMode="auto">
              <a:xfrm rot="5400000">
                <a:off x="2643787" y="2077774"/>
                <a:ext cx="244465" cy="86747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866B686A-3D81-44BC-A19A-232AAA1AFE0F}"/>
                  </a:ext>
                </a:extLst>
              </p:cNvPr>
              <p:cNvSpPr/>
              <p:nvPr/>
            </p:nvSpPr>
            <p:spPr bwMode="auto">
              <a:xfrm>
                <a:off x="1690966" y="2760701"/>
                <a:ext cx="903643" cy="867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65" name="Арка 64">
                <a:extLst>
                  <a:ext uri="{FF2B5EF4-FFF2-40B4-BE49-F238E27FC236}">
                    <a16:creationId xmlns:a16="http://schemas.microsoft.com/office/drawing/2014/main" id="{A6156BAF-2EF1-4F5D-9FED-3B0A3CFD2DC2}"/>
                  </a:ext>
                </a:extLst>
              </p:cNvPr>
              <p:cNvSpPr/>
              <p:nvPr/>
            </p:nvSpPr>
            <p:spPr bwMode="auto">
              <a:xfrm rot="5400000">
                <a:off x="2351210" y="2760786"/>
                <a:ext cx="454037" cy="454036"/>
              </a:xfrm>
              <a:prstGeom prst="blockArc">
                <a:avLst>
                  <a:gd name="adj1" fmla="val 10755255"/>
                  <a:gd name="adj2" fmla="val 21485420"/>
                  <a:gd name="adj3" fmla="val 1884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:a16="http://schemas.microsoft.com/office/drawing/2014/main" id="{BF3667E4-3193-4745-BEA8-225E5C5C63E7}"/>
                  </a:ext>
                </a:extLst>
              </p:cNvPr>
              <p:cNvSpPr/>
              <p:nvPr/>
            </p:nvSpPr>
            <p:spPr bwMode="auto">
              <a:xfrm>
                <a:off x="1702366" y="3127710"/>
                <a:ext cx="892243" cy="867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67" name="Арка 66">
                <a:extLst>
                  <a:ext uri="{FF2B5EF4-FFF2-40B4-BE49-F238E27FC236}">
                    <a16:creationId xmlns:a16="http://schemas.microsoft.com/office/drawing/2014/main" id="{75BC20A1-0B5F-4A34-A8C4-A141A394A6DF}"/>
                  </a:ext>
                </a:extLst>
              </p:cNvPr>
              <p:cNvSpPr/>
              <p:nvPr/>
            </p:nvSpPr>
            <p:spPr bwMode="auto">
              <a:xfrm rot="5400000">
                <a:off x="1462315" y="3130921"/>
                <a:ext cx="481439" cy="478173"/>
              </a:xfrm>
              <a:prstGeom prst="blockArc">
                <a:avLst>
                  <a:gd name="adj1" fmla="val 21519157"/>
                  <a:gd name="adj2" fmla="val 10918803"/>
                  <a:gd name="adj3" fmla="val 17918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id="{232A2B56-3F6C-4A1D-B2B1-73BC5F23A6FA}"/>
                  </a:ext>
                </a:extLst>
              </p:cNvPr>
              <p:cNvSpPr/>
              <p:nvPr/>
            </p:nvSpPr>
            <p:spPr bwMode="auto">
              <a:xfrm>
                <a:off x="1702366" y="3530174"/>
                <a:ext cx="892243" cy="867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74" name="Арка 73">
                <a:extLst>
                  <a:ext uri="{FF2B5EF4-FFF2-40B4-BE49-F238E27FC236}">
                    <a16:creationId xmlns:a16="http://schemas.microsoft.com/office/drawing/2014/main" id="{CB107003-9B60-4F8A-ACB8-325211706731}"/>
                  </a:ext>
                </a:extLst>
              </p:cNvPr>
              <p:cNvSpPr/>
              <p:nvPr/>
            </p:nvSpPr>
            <p:spPr bwMode="auto">
              <a:xfrm rot="5400000">
                <a:off x="2351210" y="3530175"/>
                <a:ext cx="454037" cy="454036"/>
              </a:xfrm>
              <a:prstGeom prst="blockArc">
                <a:avLst>
                  <a:gd name="adj1" fmla="val 10755255"/>
                  <a:gd name="adj2" fmla="val 16338598"/>
                  <a:gd name="adj3" fmla="val 19042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01A37488-1DB0-4786-94B4-5F012576ED11}"/>
                  </a:ext>
                </a:extLst>
              </p:cNvPr>
              <p:cNvSpPr/>
              <p:nvPr/>
            </p:nvSpPr>
            <p:spPr bwMode="auto">
              <a:xfrm rot="5400000">
                <a:off x="2630936" y="3832320"/>
                <a:ext cx="261873" cy="867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108" name="Равнобедренный треугольник 107">
                <a:extLst>
                  <a:ext uri="{FF2B5EF4-FFF2-40B4-BE49-F238E27FC236}">
                    <a16:creationId xmlns:a16="http://schemas.microsoft.com/office/drawing/2014/main" id="{A616594E-7486-4791-81C1-5AAFBD0C5627}"/>
                  </a:ext>
                </a:extLst>
              </p:cNvPr>
              <p:cNvSpPr/>
              <p:nvPr/>
            </p:nvSpPr>
            <p:spPr bwMode="auto">
              <a:xfrm rot="10800000">
                <a:off x="2649884" y="3960700"/>
                <a:ext cx="206724" cy="105414"/>
              </a:xfrm>
              <a:prstGeom prst="triangl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</p:grpSp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080EFF83-9C84-45AE-9080-DA15A1B65CB5}"/>
                </a:ext>
              </a:extLst>
            </p:cNvPr>
            <p:cNvGrpSpPr/>
            <p:nvPr/>
          </p:nvGrpSpPr>
          <p:grpSpPr>
            <a:xfrm>
              <a:off x="3767575" y="1643917"/>
              <a:ext cx="516760" cy="513915"/>
              <a:chOff x="3565825" y="1759980"/>
              <a:chExt cx="365461" cy="363449"/>
            </a:xfrm>
          </p:grpSpPr>
          <p:sp>
            <p:nvSpPr>
              <p:cNvPr id="112" name="Овал 111">
                <a:extLst>
                  <a:ext uri="{FF2B5EF4-FFF2-40B4-BE49-F238E27FC236}">
                    <a16:creationId xmlns:a16="http://schemas.microsoft.com/office/drawing/2014/main" id="{2591FB67-66B0-495A-8A6E-1209DA1F3974}"/>
                  </a:ext>
                </a:extLst>
              </p:cNvPr>
              <p:cNvSpPr/>
              <p:nvPr/>
            </p:nvSpPr>
            <p:spPr bwMode="auto">
              <a:xfrm>
                <a:off x="3565825" y="1759980"/>
                <a:ext cx="356675" cy="35667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B4DF37"/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pic>
            <p:nvPicPr>
              <p:cNvPr id="11" name="Рисунок 10" descr="База данных">
                <a:extLst>
                  <a:ext uri="{FF2B5EF4-FFF2-40B4-BE49-F238E27FC236}">
                    <a16:creationId xmlns:a16="http://schemas.microsoft.com/office/drawing/2014/main" id="{0DD3A0C2-4159-474C-8C09-B09C39D01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74613" y="1766756"/>
                <a:ext cx="356673" cy="356673"/>
              </a:xfrm>
              <a:prstGeom prst="rect">
                <a:avLst/>
              </a:prstGeom>
            </p:spPr>
          </p:pic>
        </p:grpSp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id="{2C87B5EC-8016-46E4-9E49-89C1A321E6A6}"/>
                </a:ext>
              </a:extLst>
            </p:cNvPr>
            <p:cNvSpPr/>
            <p:nvPr/>
          </p:nvSpPr>
          <p:spPr bwMode="auto">
            <a:xfrm>
              <a:off x="3786869" y="2816089"/>
              <a:ext cx="478173" cy="478170"/>
            </a:xfrm>
            <a:prstGeom prst="ellipse">
              <a:avLst/>
            </a:prstGeom>
            <a:solidFill>
              <a:schemeClr val="bg1"/>
            </a:solidFill>
            <a:ln w="41275" cmpd="thickThin">
              <a:solidFill>
                <a:srgbClr val="4FC150"/>
              </a:solidFill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en-US" sz="1600" dirty="0"/>
                <a:t>CIM</a:t>
              </a:r>
              <a:endParaRPr lang="ru-RU" sz="1600" dirty="0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D0910696-1F08-402D-90E7-1E6CB159C815}"/>
                </a:ext>
              </a:extLst>
            </p:cNvPr>
            <p:cNvGrpSpPr/>
            <p:nvPr/>
          </p:nvGrpSpPr>
          <p:grpSpPr>
            <a:xfrm>
              <a:off x="2540537" y="2492824"/>
              <a:ext cx="365422" cy="365422"/>
              <a:chOff x="1783752" y="2241111"/>
              <a:chExt cx="365422" cy="365422"/>
            </a:xfrm>
          </p:grpSpPr>
          <p:sp>
            <p:nvSpPr>
              <p:cNvPr id="117" name="Овал 116">
                <a:extLst>
                  <a:ext uri="{FF2B5EF4-FFF2-40B4-BE49-F238E27FC236}">
                    <a16:creationId xmlns:a16="http://schemas.microsoft.com/office/drawing/2014/main" id="{7E3E16BE-F2FE-41C6-9C62-4D1EB0B50D99}"/>
                  </a:ext>
                </a:extLst>
              </p:cNvPr>
              <p:cNvSpPr/>
              <p:nvPr/>
            </p:nvSpPr>
            <p:spPr bwMode="auto">
              <a:xfrm>
                <a:off x="1785199" y="2242348"/>
                <a:ext cx="356675" cy="35667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B4DF37"/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pic>
            <p:nvPicPr>
              <p:cNvPr id="8" name="Рисунок 7" descr="Шестеренки">
                <a:extLst>
                  <a:ext uri="{FF2B5EF4-FFF2-40B4-BE49-F238E27FC236}">
                    <a16:creationId xmlns:a16="http://schemas.microsoft.com/office/drawing/2014/main" id="{EBCFF47F-164F-48C6-8A1A-5BC205391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783752" y="2241111"/>
                <a:ext cx="365422" cy="365422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DB65D202-433A-4DCE-9421-2774C8613981}"/>
                </a:ext>
              </a:extLst>
            </p:cNvPr>
            <p:cNvGrpSpPr/>
            <p:nvPr/>
          </p:nvGrpSpPr>
          <p:grpSpPr>
            <a:xfrm>
              <a:off x="2534262" y="3233094"/>
              <a:ext cx="365422" cy="365422"/>
              <a:chOff x="1777477" y="2242348"/>
              <a:chExt cx="365422" cy="365422"/>
            </a:xfrm>
          </p:grpSpPr>
          <p:sp>
            <p:nvSpPr>
              <p:cNvPr id="123" name="Овал 122">
                <a:extLst>
                  <a:ext uri="{FF2B5EF4-FFF2-40B4-BE49-F238E27FC236}">
                    <a16:creationId xmlns:a16="http://schemas.microsoft.com/office/drawing/2014/main" id="{26022801-D4F5-4CBE-8B5E-2633F01A5534}"/>
                  </a:ext>
                </a:extLst>
              </p:cNvPr>
              <p:cNvSpPr/>
              <p:nvPr/>
            </p:nvSpPr>
            <p:spPr bwMode="auto">
              <a:xfrm>
                <a:off x="1785199" y="2242348"/>
                <a:ext cx="356675" cy="35667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B086"/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pic>
            <p:nvPicPr>
              <p:cNvPr id="124" name="Рисунок 123" descr="Шестеренки">
                <a:extLst>
                  <a:ext uri="{FF2B5EF4-FFF2-40B4-BE49-F238E27FC236}">
                    <a16:creationId xmlns:a16="http://schemas.microsoft.com/office/drawing/2014/main" id="{2967CAC2-3073-478A-A31B-DE9424DC7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777477" y="2242348"/>
                <a:ext cx="365422" cy="365422"/>
              </a:xfrm>
              <a:prstGeom prst="rect">
                <a:avLst/>
              </a:prstGeom>
            </p:spPr>
          </p:pic>
        </p:grpSp>
        <p:grpSp>
          <p:nvGrpSpPr>
            <p:cNvPr id="133" name="Группа 132">
              <a:extLst>
                <a:ext uri="{FF2B5EF4-FFF2-40B4-BE49-F238E27FC236}">
                  <a16:creationId xmlns:a16="http://schemas.microsoft.com/office/drawing/2014/main" id="{86E53827-03B5-497A-B286-7640B5CCA861}"/>
                </a:ext>
              </a:extLst>
            </p:cNvPr>
            <p:cNvGrpSpPr/>
            <p:nvPr/>
          </p:nvGrpSpPr>
          <p:grpSpPr>
            <a:xfrm>
              <a:off x="3771819" y="4132789"/>
              <a:ext cx="508272" cy="510806"/>
              <a:chOff x="3540424" y="4075102"/>
              <a:chExt cx="359458" cy="361250"/>
            </a:xfrm>
          </p:grpSpPr>
          <p:sp>
            <p:nvSpPr>
              <p:cNvPr id="120" name="Овал 119">
                <a:extLst>
                  <a:ext uri="{FF2B5EF4-FFF2-40B4-BE49-F238E27FC236}">
                    <a16:creationId xmlns:a16="http://schemas.microsoft.com/office/drawing/2014/main" id="{5486EBD7-2A11-41F3-BE26-B27CB79DBDF9}"/>
                  </a:ext>
                </a:extLst>
              </p:cNvPr>
              <p:cNvSpPr/>
              <p:nvPr/>
            </p:nvSpPr>
            <p:spPr bwMode="auto">
              <a:xfrm>
                <a:off x="3543207" y="4079679"/>
                <a:ext cx="356675" cy="35667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78C6"/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pic>
            <p:nvPicPr>
              <p:cNvPr id="125" name="Рисунок 124" descr="База данных">
                <a:extLst>
                  <a:ext uri="{FF2B5EF4-FFF2-40B4-BE49-F238E27FC236}">
                    <a16:creationId xmlns:a16="http://schemas.microsoft.com/office/drawing/2014/main" id="{93B1EBCA-5FBC-4B88-8D8F-AD35B6636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40424" y="4075102"/>
                <a:ext cx="356673" cy="356673"/>
              </a:xfrm>
              <a:prstGeom prst="rect">
                <a:avLst/>
              </a:prstGeom>
            </p:spPr>
          </p:pic>
        </p:grpSp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60D09F86-43E0-46E6-938A-72C682D2A18F}"/>
                </a:ext>
              </a:extLst>
            </p:cNvPr>
            <p:cNvGrpSpPr/>
            <p:nvPr/>
          </p:nvGrpSpPr>
          <p:grpSpPr>
            <a:xfrm>
              <a:off x="2195275" y="2617350"/>
              <a:ext cx="287649" cy="101853"/>
              <a:chOff x="955364" y="2550675"/>
              <a:chExt cx="287649" cy="101853"/>
            </a:xfrm>
          </p:grpSpPr>
          <p:cxnSp>
            <p:nvCxnSpPr>
              <p:cNvPr id="127" name="Прямая соединительная линия 126">
                <a:extLst>
                  <a:ext uri="{FF2B5EF4-FFF2-40B4-BE49-F238E27FC236}">
                    <a16:creationId xmlns:a16="http://schemas.microsoft.com/office/drawing/2014/main" id="{B2393C01-466E-4C1F-A23B-B79F9C8FEE55}"/>
                  </a:ext>
                </a:extLst>
              </p:cNvPr>
              <p:cNvCxnSpPr/>
              <p:nvPr/>
            </p:nvCxnSpPr>
            <p:spPr bwMode="auto">
              <a:xfrm>
                <a:off x="955364" y="2550675"/>
                <a:ext cx="28764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ACDB3D"/>
                </a:solidFill>
                <a:prstDash val="sysDot"/>
                <a:round/>
                <a:headEnd type="none" w="med" len="med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Прямая соединительная линия 127">
                <a:extLst>
                  <a:ext uri="{FF2B5EF4-FFF2-40B4-BE49-F238E27FC236}">
                    <a16:creationId xmlns:a16="http://schemas.microsoft.com/office/drawing/2014/main" id="{7BBAC1CE-4B90-48B5-AE87-687123D73ECA}"/>
                  </a:ext>
                </a:extLst>
              </p:cNvPr>
              <p:cNvCxnSpPr/>
              <p:nvPr/>
            </p:nvCxnSpPr>
            <p:spPr bwMode="auto">
              <a:xfrm>
                <a:off x="955364" y="2652528"/>
                <a:ext cx="28764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ACDB3D"/>
                </a:solidFill>
                <a:prstDash val="sysDot"/>
                <a:round/>
                <a:headEnd type="triangle" w="lg" len="sm"/>
                <a:tailEnd type="non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0" name="Группа 129">
              <a:extLst>
                <a:ext uri="{FF2B5EF4-FFF2-40B4-BE49-F238E27FC236}">
                  <a16:creationId xmlns:a16="http://schemas.microsoft.com/office/drawing/2014/main" id="{B2CB95CA-F005-4AD5-B73A-40293A5EBE8F}"/>
                </a:ext>
              </a:extLst>
            </p:cNvPr>
            <p:cNvGrpSpPr/>
            <p:nvPr/>
          </p:nvGrpSpPr>
          <p:grpSpPr>
            <a:xfrm>
              <a:off x="2195275" y="3351702"/>
              <a:ext cx="287649" cy="101853"/>
              <a:chOff x="955364" y="2550675"/>
              <a:chExt cx="287649" cy="101853"/>
            </a:xfrm>
          </p:grpSpPr>
          <p:cxnSp>
            <p:nvCxnSpPr>
              <p:cNvPr id="131" name="Прямая соединительная линия 130">
                <a:extLst>
                  <a:ext uri="{FF2B5EF4-FFF2-40B4-BE49-F238E27FC236}">
                    <a16:creationId xmlns:a16="http://schemas.microsoft.com/office/drawing/2014/main" id="{63889C77-4AD7-4305-B8ED-783FCA6DE356}"/>
                  </a:ext>
                </a:extLst>
              </p:cNvPr>
              <p:cNvCxnSpPr/>
              <p:nvPr/>
            </p:nvCxnSpPr>
            <p:spPr bwMode="auto">
              <a:xfrm>
                <a:off x="955364" y="2550675"/>
                <a:ext cx="28764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86"/>
                </a:solidFill>
                <a:prstDash val="sysDot"/>
                <a:round/>
                <a:headEnd type="none" w="med" len="med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Прямая соединительная линия 131">
                <a:extLst>
                  <a:ext uri="{FF2B5EF4-FFF2-40B4-BE49-F238E27FC236}">
                    <a16:creationId xmlns:a16="http://schemas.microsoft.com/office/drawing/2014/main" id="{413B7295-25EE-47FD-9F82-6DF3BACD902A}"/>
                  </a:ext>
                </a:extLst>
              </p:cNvPr>
              <p:cNvCxnSpPr/>
              <p:nvPr/>
            </p:nvCxnSpPr>
            <p:spPr bwMode="auto">
              <a:xfrm>
                <a:off x="955364" y="2652528"/>
                <a:ext cx="28764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86"/>
                </a:solidFill>
                <a:prstDash val="sysDot"/>
                <a:round/>
                <a:headEnd type="triangle" w="lg" len="sm"/>
                <a:tailEnd type="non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BB32BD08-DADE-4B6E-A26E-CE2D82B5BA3F}"/>
              </a:ext>
            </a:extLst>
          </p:cNvPr>
          <p:cNvGrpSpPr/>
          <p:nvPr/>
        </p:nvGrpSpPr>
        <p:grpSpPr>
          <a:xfrm>
            <a:off x="4910489" y="1405881"/>
            <a:ext cx="2122258" cy="3378975"/>
            <a:chOff x="4917805" y="1643917"/>
            <a:chExt cx="1884030" cy="2999678"/>
          </a:xfrm>
        </p:grpSpPr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A18C729D-C67E-4099-8AD3-36B0221B9259}"/>
                </a:ext>
              </a:extLst>
            </p:cNvPr>
            <p:cNvSpPr/>
            <p:nvPr/>
          </p:nvSpPr>
          <p:spPr>
            <a:xfrm>
              <a:off x="5017157" y="4114716"/>
              <a:ext cx="12945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600"/>
                </a:spcAft>
              </a:pPr>
              <a:r>
                <a:rPr lang="ru-RU" sz="1200" dirty="0"/>
                <a:t>Структура данных ИУС-2</a:t>
              </a:r>
              <a:endParaRPr lang="en-US" altLang="ru-RU" sz="1200" kern="0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380CCF0-8713-4A64-84E0-52F0F4242D2F}"/>
                </a:ext>
              </a:extLst>
            </p:cNvPr>
            <p:cNvSpPr/>
            <p:nvPr/>
          </p:nvSpPr>
          <p:spPr>
            <a:xfrm>
              <a:off x="5341103" y="2539090"/>
              <a:ext cx="1063744" cy="245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ru-RU" sz="1200" dirty="0">
                  <a:solidFill>
                    <a:schemeClr val="bg1">
                      <a:lumMod val="65000"/>
                    </a:schemeClr>
                  </a:solidFill>
                </a:rPr>
                <a:t>Конвертор</a:t>
              </a:r>
              <a:endParaRPr lang="en-US" altLang="ru-RU" sz="1200" kern="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6E375619-DDDA-4904-A85C-BD5A21CE9CB7}"/>
                </a:ext>
              </a:extLst>
            </p:cNvPr>
            <p:cNvSpPr/>
            <p:nvPr/>
          </p:nvSpPr>
          <p:spPr>
            <a:xfrm>
              <a:off x="4917805" y="1650864"/>
              <a:ext cx="13938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600"/>
                </a:spcAft>
              </a:pPr>
              <a:r>
                <a:rPr lang="ru-RU" sz="1200" dirty="0"/>
                <a:t>Структура данных ИУС-1</a:t>
              </a:r>
              <a:endParaRPr lang="en-US" altLang="ru-RU" sz="1200" kern="0" dirty="0"/>
            </a:p>
          </p:txBody>
        </p:sp>
        <p:grpSp>
          <p:nvGrpSpPr>
            <p:cNvPr id="150" name="Группа 149">
              <a:extLst>
                <a:ext uri="{FF2B5EF4-FFF2-40B4-BE49-F238E27FC236}">
                  <a16:creationId xmlns:a16="http://schemas.microsoft.com/office/drawing/2014/main" id="{C49F11A4-0634-4CC9-B3CA-AECCDFFF6383}"/>
                </a:ext>
              </a:extLst>
            </p:cNvPr>
            <p:cNvGrpSpPr/>
            <p:nvPr/>
          </p:nvGrpSpPr>
          <p:grpSpPr>
            <a:xfrm>
              <a:off x="6561043" y="2065590"/>
              <a:ext cx="206724" cy="2090165"/>
              <a:chOff x="6561043" y="2065590"/>
              <a:chExt cx="206724" cy="2090165"/>
            </a:xfrm>
            <a:gradFill flip="none" rotWithShape="1">
              <a:gsLst>
                <a:gs pos="0">
                  <a:srgbClr val="FFFF00"/>
                </a:gs>
                <a:gs pos="28000">
                  <a:srgbClr val="92D050"/>
                </a:gs>
                <a:gs pos="70480">
                  <a:srgbClr val="00B0F0"/>
                </a:gs>
                <a:gs pos="52000">
                  <a:srgbClr val="00B050"/>
                </a:gs>
                <a:gs pos="100000">
                  <a:srgbClr val="0070C0"/>
                </a:gs>
              </a:gsLst>
              <a:lin ang="5400000" scaled="1"/>
              <a:tileRect/>
            </a:gradFill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111C401-0FEA-40DE-BEED-C11BFDCF5D59}"/>
                  </a:ext>
                </a:extLst>
              </p:cNvPr>
              <p:cNvSpPr/>
              <p:nvPr/>
            </p:nvSpPr>
            <p:spPr bwMode="auto">
              <a:xfrm>
                <a:off x="6629396" y="2065590"/>
                <a:ext cx="70017" cy="200771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106" name="Равнобедренный треугольник 105">
                <a:extLst>
                  <a:ext uri="{FF2B5EF4-FFF2-40B4-BE49-F238E27FC236}">
                    <a16:creationId xmlns:a16="http://schemas.microsoft.com/office/drawing/2014/main" id="{87199A9B-EA55-4124-9935-84A7A1558B78}"/>
                  </a:ext>
                </a:extLst>
              </p:cNvPr>
              <p:cNvSpPr/>
              <p:nvPr/>
            </p:nvSpPr>
            <p:spPr bwMode="auto">
              <a:xfrm rot="10800000">
                <a:off x="6561043" y="4050341"/>
                <a:ext cx="206724" cy="105414"/>
              </a:xfrm>
              <a:prstGeom prst="triangl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</p:grpSp>
        <p:grpSp>
          <p:nvGrpSpPr>
            <p:cNvPr id="145" name="Группа 144">
              <a:extLst>
                <a:ext uri="{FF2B5EF4-FFF2-40B4-BE49-F238E27FC236}">
                  <a16:creationId xmlns:a16="http://schemas.microsoft.com/office/drawing/2014/main" id="{A7C96A9C-70FE-4E21-8614-44BB113D0B45}"/>
                </a:ext>
              </a:extLst>
            </p:cNvPr>
            <p:cNvGrpSpPr/>
            <p:nvPr/>
          </p:nvGrpSpPr>
          <p:grpSpPr>
            <a:xfrm>
              <a:off x="5135351" y="2065590"/>
              <a:ext cx="1406991" cy="2088693"/>
              <a:chOff x="5135351" y="1998915"/>
              <a:chExt cx="1406991" cy="2088693"/>
            </a:xfrm>
            <a:pattFill prst="narHorz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</p:grpSpPr>
          <p:sp>
            <p:nvSpPr>
              <p:cNvPr id="93" name="Арка 92">
                <a:extLst>
                  <a:ext uri="{FF2B5EF4-FFF2-40B4-BE49-F238E27FC236}">
                    <a16:creationId xmlns:a16="http://schemas.microsoft.com/office/drawing/2014/main" id="{61BC3B7F-63F1-42E9-A891-A047740FDF31}"/>
                  </a:ext>
                </a:extLst>
              </p:cNvPr>
              <p:cNvSpPr/>
              <p:nvPr/>
            </p:nvSpPr>
            <p:spPr bwMode="auto">
              <a:xfrm rot="5400000">
                <a:off x="6027960" y="1998916"/>
                <a:ext cx="454037" cy="454036"/>
              </a:xfrm>
              <a:prstGeom prst="blockArc">
                <a:avLst>
                  <a:gd name="adj1" fmla="val 16227620"/>
                  <a:gd name="adj2" fmla="val 21485420"/>
                  <a:gd name="adj3" fmla="val 1884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94" name="Арка 93">
                <a:extLst>
                  <a:ext uri="{FF2B5EF4-FFF2-40B4-BE49-F238E27FC236}">
                    <a16:creationId xmlns:a16="http://schemas.microsoft.com/office/drawing/2014/main" id="{D3C06950-C898-48DC-B174-464510F1BCFA}"/>
                  </a:ext>
                </a:extLst>
              </p:cNvPr>
              <p:cNvSpPr/>
              <p:nvPr/>
            </p:nvSpPr>
            <p:spPr bwMode="auto">
              <a:xfrm rot="5400000">
                <a:off x="5133718" y="2367447"/>
                <a:ext cx="481440" cy="478173"/>
              </a:xfrm>
              <a:prstGeom prst="blockArc">
                <a:avLst>
                  <a:gd name="adj1" fmla="val 42877"/>
                  <a:gd name="adj2" fmla="val 10918803"/>
                  <a:gd name="adj3" fmla="val 17918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95" name="Прямоугольник 94">
                <a:extLst>
                  <a:ext uri="{FF2B5EF4-FFF2-40B4-BE49-F238E27FC236}">
                    <a16:creationId xmlns:a16="http://schemas.microsoft.com/office/drawing/2014/main" id="{20DA8617-C9B9-4E8A-8ECC-04CF18152DD0}"/>
                  </a:ext>
                </a:extLst>
              </p:cNvPr>
              <p:cNvSpPr/>
              <p:nvPr/>
            </p:nvSpPr>
            <p:spPr bwMode="auto">
              <a:xfrm>
                <a:off x="5362369" y="2365814"/>
                <a:ext cx="903643" cy="867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96" name="Прямоугольник 95">
                <a:extLst>
                  <a:ext uri="{FF2B5EF4-FFF2-40B4-BE49-F238E27FC236}">
                    <a16:creationId xmlns:a16="http://schemas.microsoft.com/office/drawing/2014/main" id="{0054F6AA-1773-4C03-B156-DF8E342218F2}"/>
                  </a:ext>
                </a:extLst>
              </p:cNvPr>
              <p:cNvSpPr/>
              <p:nvPr/>
            </p:nvSpPr>
            <p:spPr bwMode="auto">
              <a:xfrm rot="5400000">
                <a:off x="6315190" y="2077774"/>
                <a:ext cx="244465" cy="86747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97" name="Прямоугольник 96">
                <a:extLst>
                  <a:ext uri="{FF2B5EF4-FFF2-40B4-BE49-F238E27FC236}">
                    <a16:creationId xmlns:a16="http://schemas.microsoft.com/office/drawing/2014/main" id="{07300ACF-FC51-41EC-9186-7162704B9CF4}"/>
                  </a:ext>
                </a:extLst>
              </p:cNvPr>
              <p:cNvSpPr/>
              <p:nvPr/>
            </p:nvSpPr>
            <p:spPr bwMode="auto">
              <a:xfrm>
                <a:off x="5362369" y="2760701"/>
                <a:ext cx="903643" cy="867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98" name="Арка 97">
                <a:extLst>
                  <a:ext uri="{FF2B5EF4-FFF2-40B4-BE49-F238E27FC236}">
                    <a16:creationId xmlns:a16="http://schemas.microsoft.com/office/drawing/2014/main" id="{5219948B-F0B5-4943-91E2-093C12A8879C}"/>
                  </a:ext>
                </a:extLst>
              </p:cNvPr>
              <p:cNvSpPr/>
              <p:nvPr/>
            </p:nvSpPr>
            <p:spPr bwMode="auto">
              <a:xfrm rot="5400000">
                <a:off x="6022613" y="2760786"/>
                <a:ext cx="454037" cy="454036"/>
              </a:xfrm>
              <a:prstGeom prst="blockArc">
                <a:avLst>
                  <a:gd name="adj1" fmla="val 10755255"/>
                  <a:gd name="adj2" fmla="val 21485420"/>
                  <a:gd name="adj3" fmla="val 1884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99" name="Прямоугольник 98">
                <a:extLst>
                  <a:ext uri="{FF2B5EF4-FFF2-40B4-BE49-F238E27FC236}">
                    <a16:creationId xmlns:a16="http://schemas.microsoft.com/office/drawing/2014/main" id="{605E57EE-43B3-4FB2-92E6-B9713874C9ED}"/>
                  </a:ext>
                </a:extLst>
              </p:cNvPr>
              <p:cNvSpPr/>
              <p:nvPr/>
            </p:nvSpPr>
            <p:spPr bwMode="auto">
              <a:xfrm>
                <a:off x="5373769" y="3127710"/>
                <a:ext cx="892243" cy="867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100" name="Арка 99">
                <a:extLst>
                  <a:ext uri="{FF2B5EF4-FFF2-40B4-BE49-F238E27FC236}">
                    <a16:creationId xmlns:a16="http://schemas.microsoft.com/office/drawing/2014/main" id="{24B5EFC0-6BF5-4C39-AE00-CF02065D88A7}"/>
                  </a:ext>
                </a:extLst>
              </p:cNvPr>
              <p:cNvSpPr/>
              <p:nvPr/>
            </p:nvSpPr>
            <p:spPr bwMode="auto">
              <a:xfrm rot="5400000">
                <a:off x="5133718" y="3130921"/>
                <a:ext cx="481439" cy="478173"/>
              </a:xfrm>
              <a:prstGeom prst="blockArc">
                <a:avLst>
                  <a:gd name="adj1" fmla="val 21519157"/>
                  <a:gd name="adj2" fmla="val 10918803"/>
                  <a:gd name="adj3" fmla="val 17918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BFC00A67-8270-47E9-863C-0CD9F76088E4}"/>
                  </a:ext>
                </a:extLst>
              </p:cNvPr>
              <p:cNvSpPr/>
              <p:nvPr/>
            </p:nvSpPr>
            <p:spPr bwMode="auto">
              <a:xfrm>
                <a:off x="5373769" y="3522859"/>
                <a:ext cx="892243" cy="867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102" name="Арка 101">
                <a:extLst>
                  <a:ext uri="{FF2B5EF4-FFF2-40B4-BE49-F238E27FC236}">
                    <a16:creationId xmlns:a16="http://schemas.microsoft.com/office/drawing/2014/main" id="{02F4B7F3-2A39-4864-BD02-DAAA089186B9}"/>
                  </a:ext>
                </a:extLst>
              </p:cNvPr>
              <p:cNvSpPr/>
              <p:nvPr/>
            </p:nvSpPr>
            <p:spPr bwMode="auto">
              <a:xfrm rot="5400000">
                <a:off x="6022613" y="3522860"/>
                <a:ext cx="454037" cy="454036"/>
              </a:xfrm>
              <a:prstGeom prst="blockArc">
                <a:avLst>
                  <a:gd name="adj1" fmla="val 10755255"/>
                  <a:gd name="adj2" fmla="val 16338598"/>
                  <a:gd name="adj3" fmla="val 19042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103" name="Прямоугольник 102">
                <a:extLst>
                  <a:ext uri="{FF2B5EF4-FFF2-40B4-BE49-F238E27FC236}">
                    <a16:creationId xmlns:a16="http://schemas.microsoft.com/office/drawing/2014/main" id="{D1800D00-79D6-41EA-BA30-4AB398493BE1}"/>
                  </a:ext>
                </a:extLst>
              </p:cNvPr>
              <p:cNvSpPr/>
              <p:nvPr/>
            </p:nvSpPr>
            <p:spPr bwMode="auto">
              <a:xfrm rot="5400000">
                <a:off x="6302339" y="3832320"/>
                <a:ext cx="261873" cy="867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107" name="Равнобедренный треугольник 106">
                <a:extLst>
                  <a:ext uri="{FF2B5EF4-FFF2-40B4-BE49-F238E27FC236}">
                    <a16:creationId xmlns:a16="http://schemas.microsoft.com/office/drawing/2014/main" id="{5F7251C9-8EC6-4E38-B4CB-D97620D2CDF4}"/>
                  </a:ext>
                </a:extLst>
              </p:cNvPr>
              <p:cNvSpPr/>
              <p:nvPr/>
            </p:nvSpPr>
            <p:spPr bwMode="auto">
              <a:xfrm rot="10800000">
                <a:off x="6335618" y="3982194"/>
                <a:ext cx="206724" cy="105414"/>
              </a:xfrm>
              <a:prstGeom prst="triangl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</p:grpSp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3926BC1C-A885-418C-A1C6-BF5956E0BF62}"/>
                </a:ext>
              </a:extLst>
            </p:cNvPr>
            <p:cNvGrpSpPr/>
            <p:nvPr/>
          </p:nvGrpSpPr>
          <p:grpSpPr>
            <a:xfrm>
              <a:off x="5028028" y="2492824"/>
              <a:ext cx="365422" cy="365422"/>
              <a:chOff x="1785199" y="2241111"/>
              <a:chExt cx="365422" cy="365422"/>
            </a:xfrm>
          </p:grpSpPr>
          <p:sp>
            <p:nvSpPr>
              <p:cNvPr id="136" name="Овал 135">
                <a:extLst>
                  <a:ext uri="{FF2B5EF4-FFF2-40B4-BE49-F238E27FC236}">
                    <a16:creationId xmlns:a16="http://schemas.microsoft.com/office/drawing/2014/main" id="{0A2A7B74-27AE-4544-9F26-19C73648B802}"/>
                  </a:ext>
                </a:extLst>
              </p:cNvPr>
              <p:cNvSpPr/>
              <p:nvPr/>
            </p:nvSpPr>
            <p:spPr bwMode="auto">
              <a:xfrm>
                <a:off x="1785199" y="2242348"/>
                <a:ext cx="356675" cy="35667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pic>
            <p:nvPicPr>
              <p:cNvPr id="137" name="Рисунок 136" descr="Шестеренки">
                <a:extLst>
                  <a:ext uri="{FF2B5EF4-FFF2-40B4-BE49-F238E27FC236}">
                    <a16:creationId xmlns:a16="http://schemas.microsoft.com/office/drawing/2014/main" id="{D9B5BBDC-E853-493A-A981-5BE448686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785199" y="2241111"/>
                <a:ext cx="365422" cy="365422"/>
              </a:xfrm>
              <a:prstGeom prst="rect">
                <a:avLst/>
              </a:prstGeom>
            </p:spPr>
          </p:pic>
        </p:grp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08F11ECE-32FC-44BB-AD4E-40684E50EE65}"/>
                </a:ext>
              </a:extLst>
            </p:cNvPr>
            <p:cNvSpPr/>
            <p:nvPr/>
          </p:nvSpPr>
          <p:spPr>
            <a:xfrm>
              <a:off x="5341103" y="3296588"/>
              <a:ext cx="1063744" cy="245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ru-RU" sz="1200" dirty="0">
                  <a:solidFill>
                    <a:schemeClr val="bg1">
                      <a:lumMod val="65000"/>
                    </a:schemeClr>
                  </a:solidFill>
                </a:rPr>
                <a:t>Конвертор</a:t>
              </a:r>
              <a:endParaRPr lang="en-US" altLang="ru-RU" sz="1200" kern="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6D5B84EE-3C39-45EC-9098-9E6BFC59CB67}"/>
                </a:ext>
              </a:extLst>
            </p:cNvPr>
            <p:cNvGrpSpPr/>
            <p:nvPr/>
          </p:nvGrpSpPr>
          <p:grpSpPr>
            <a:xfrm>
              <a:off x="5028028" y="3250322"/>
              <a:ext cx="365422" cy="365422"/>
              <a:chOff x="1785199" y="2241111"/>
              <a:chExt cx="365422" cy="365422"/>
            </a:xfrm>
          </p:grpSpPr>
          <p:sp>
            <p:nvSpPr>
              <p:cNvPr id="140" name="Овал 139">
                <a:extLst>
                  <a:ext uri="{FF2B5EF4-FFF2-40B4-BE49-F238E27FC236}">
                    <a16:creationId xmlns:a16="http://schemas.microsoft.com/office/drawing/2014/main" id="{001DA514-C62F-4730-A86D-1DFD16F8CC23}"/>
                  </a:ext>
                </a:extLst>
              </p:cNvPr>
              <p:cNvSpPr/>
              <p:nvPr/>
            </p:nvSpPr>
            <p:spPr bwMode="auto">
              <a:xfrm>
                <a:off x="1785199" y="2242348"/>
                <a:ext cx="356675" cy="35667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pic>
            <p:nvPicPr>
              <p:cNvPr id="141" name="Рисунок 140" descr="Шестеренки">
                <a:extLst>
                  <a:ext uri="{FF2B5EF4-FFF2-40B4-BE49-F238E27FC236}">
                    <a16:creationId xmlns:a16="http://schemas.microsoft.com/office/drawing/2014/main" id="{EA9D85E6-1EFF-4033-AD9A-23D824D74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785199" y="2241111"/>
                <a:ext cx="365422" cy="365422"/>
              </a:xfrm>
              <a:prstGeom prst="rect">
                <a:avLst/>
              </a:prstGeom>
            </p:spPr>
          </p:pic>
        </p:grpSp>
        <p:grpSp>
          <p:nvGrpSpPr>
            <p:cNvPr id="142" name="Группа 141">
              <a:extLst>
                <a:ext uri="{FF2B5EF4-FFF2-40B4-BE49-F238E27FC236}">
                  <a16:creationId xmlns:a16="http://schemas.microsoft.com/office/drawing/2014/main" id="{641F442F-4075-4DC4-9A50-29A1978D9CCE}"/>
                </a:ext>
              </a:extLst>
            </p:cNvPr>
            <p:cNvGrpSpPr/>
            <p:nvPr/>
          </p:nvGrpSpPr>
          <p:grpSpPr>
            <a:xfrm>
              <a:off x="6285075" y="1643917"/>
              <a:ext cx="516760" cy="513915"/>
              <a:chOff x="3565825" y="1759980"/>
              <a:chExt cx="365461" cy="363449"/>
            </a:xfrm>
          </p:grpSpPr>
          <p:sp>
            <p:nvSpPr>
              <p:cNvPr id="143" name="Овал 142">
                <a:extLst>
                  <a:ext uri="{FF2B5EF4-FFF2-40B4-BE49-F238E27FC236}">
                    <a16:creationId xmlns:a16="http://schemas.microsoft.com/office/drawing/2014/main" id="{8DC13F69-E25A-4BDA-A1FE-EE33CD470311}"/>
                  </a:ext>
                </a:extLst>
              </p:cNvPr>
              <p:cNvSpPr/>
              <p:nvPr/>
            </p:nvSpPr>
            <p:spPr bwMode="auto">
              <a:xfrm>
                <a:off x="3565825" y="1759980"/>
                <a:ext cx="356675" cy="35667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B4DF37"/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pic>
            <p:nvPicPr>
              <p:cNvPr id="144" name="Рисунок 143" descr="База данных">
                <a:extLst>
                  <a:ext uri="{FF2B5EF4-FFF2-40B4-BE49-F238E27FC236}">
                    <a16:creationId xmlns:a16="http://schemas.microsoft.com/office/drawing/2014/main" id="{9EB6F347-C2F2-4B4E-9B97-0CF729087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74613" y="1766756"/>
                <a:ext cx="356673" cy="356673"/>
              </a:xfrm>
              <a:prstGeom prst="rect">
                <a:avLst/>
              </a:prstGeom>
            </p:spPr>
          </p:pic>
        </p:grpSp>
        <p:grpSp>
          <p:nvGrpSpPr>
            <p:cNvPr id="146" name="Группа 145">
              <a:extLst>
                <a:ext uri="{FF2B5EF4-FFF2-40B4-BE49-F238E27FC236}">
                  <a16:creationId xmlns:a16="http://schemas.microsoft.com/office/drawing/2014/main" id="{8B39A4F9-C08B-49B2-9A3B-B7B6BF8ECC59}"/>
                </a:ext>
              </a:extLst>
            </p:cNvPr>
            <p:cNvGrpSpPr/>
            <p:nvPr/>
          </p:nvGrpSpPr>
          <p:grpSpPr>
            <a:xfrm>
              <a:off x="6289319" y="4132789"/>
              <a:ext cx="508272" cy="510806"/>
              <a:chOff x="3540424" y="4075102"/>
              <a:chExt cx="359458" cy="361250"/>
            </a:xfrm>
          </p:grpSpPr>
          <p:sp>
            <p:nvSpPr>
              <p:cNvPr id="147" name="Овал 146">
                <a:extLst>
                  <a:ext uri="{FF2B5EF4-FFF2-40B4-BE49-F238E27FC236}">
                    <a16:creationId xmlns:a16="http://schemas.microsoft.com/office/drawing/2014/main" id="{D1275175-A486-45CD-B8C8-805616CFD084}"/>
                  </a:ext>
                </a:extLst>
              </p:cNvPr>
              <p:cNvSpPr/>
              <p:nvPr/>
            </p:nvSpPr>
            <p:spPr bwMode="auto">
              <a:xfrm>
                <a:off x="3543207" y="4079679"/>
                <a:ext cx="356675" cy="35667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78C6"/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pic>
            <p:nvPicPr>
              <p:cNvPr id="148" name="Рисунок 147" descr="База данных">
                <a:extLst>
                  <a:ext uri="{FF2B5EF4-FFF2-40B4-BE49-F238E27FC236}">
                    <a16:creationId xmlns:a16="http://schemas.microsoft.com/office/drawing/2014/main" id="{5866CE77-8C52-4624-808D-76AC806FB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40424" y="4075102"/>
                <a:ext cx="356673" cy="356673"/>
              </a:xfrm>
              <a:prstGeom prst="rect">
                <a:avLst/>
              </a:prstGeom>
            </p:spPr>
          </p:pic>
        </p:grp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DEB068D2-789E-4784-A1D5-C1A6B218028E}"/>
                </a:ext>
              </a:extLst>
            </p:cNvPr>
            <p:cNvSpPr/>
            <p:nvPr/>
          </p:nvSpPr>
          <p:spPr bwMode="auto">
            <a:xfrm>
              <a:off x="6304369" y="2816089"/>
              <a:ext cx="478173" cy="478170"/>
            </a:xfrm>
            <a:prstGeom prst="ellipse">
              <a:avLst/>
            </a:prstGeom>
            <a:solidFill>
              <a:schemeClr val="bg1"/>
            </a:solidFill>
            <a:ln w="41275" cmpd="thickThin">
              <a:solidFill>
                <a:srgbClr val="4FC150"/>
              </a:solidFill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en-US" sz="1600" dirty="0"/>
                <a:t>CIM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7250725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E3713B2-BA74-4F60-B81D-9CCE47662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41" y="1037771"/>
            <a:ext cx="8329815" cy="3955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моделирования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E94B1B6-A298-4C6E-9099-B8DE5545924B}"/>
              </a:ext>
            </a:extLst>
          </p:cNvPr>
          <p:cNvGrpSpPr/>
          <p:nvPr/>
        </p:nvGrpSpPr>
        <p:grpSpPr>
          <a:xfrm>
            <a:off x="1996440" y="2056579"/>
            <a:ext cx="3811429" cy="2644009"/>
            <a:chOff x="1996440" y="2056579"/>
            <a:chExt cx="3811429" cy="2644009"/>
          </a:xfrm>
        </p:grpSpPr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00487F1B-BC9F-4494-8594-D3D8AD0210B3}"/>
                </a:ext>
              </a:extLst>
            </p:cNvPr>
            <p:cNvCxnSpPr/>
            <p:nvPr/>
          </p:nvCxnSpPr>
          <p:spPr bwMode="auto">
            <a:xfrm flipV="1">
              <a:off x="3636169" y="2056579"/>
              <a:ext cx="2171700" cy="576131"/>
            </a:xfrm>
            <a:prstGeom prst="straightConnector1">
              <a:avLst/>
            </a:prstGeom>
            <a:noFill/>
            <a:ln w="12700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712B3581-8572-44FD-A169-03FB9B4DF9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36169" y="2560275"/>
              <a:ext cx="2078831" cy="72435"/>
            </a:xfrm>
            <a:prstGeom prst="straightConnector1">
              <a:avLst/>
            </a:prstGeom>
            <a:noFill/>
            <a:ln w="12700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7D9F874E-9344-4638-B6F2-C5D1B62327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6169" y="2632710"/>
              <a:ext cx="1883569" cy="1070134"/>
            </a:xfrm>
            <a:prstGeom prst="straightConnector1">
              <a:avLst/>
            </a:prstGeom>
            <a:noFill/>
            <a:ln w="12700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C3B0F63F-8D2C-4D2E-B350-76EF49186D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6169" y="2632710"/>
              <a:ext cx="1883569" cy="2067878"/>
            </a:xfrm>
            <a:prstGeom prst="straightConnector1">
              <a:avLst/>
            </a:prstGeom>
            <a:noFill/>
            <a:ln w="12700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F280DE34-53DF-4446-8044-2EA2CAA2276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31369" y="2056624"/>
              <a:ext cx="2476500" cy="1204736"/>
            </a:xfrm>
            <a:prstGeom prst="straightConnector1">
              <a:avLst/>
            </a:prstGeom>
            <a:noFill/>
            <a:ln w="12700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B0809AF7-E957-4DBE-978A-0E624189E9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50419" y="2556034"/>
              <a:ext cx="2364581" cy="705326"/>
            </a:xfrm>
            <a:prstGeom prst="straightConnector1">
              <a:avLst/>
            </a:prstGeom>
            <a:noFill/>
            <a:ln w="12700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1B3D43A8-1287-40A7-8BC0-9C5CCF6C7F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31369" y="3261360"/>
              <a:ext cx="2188369" cy="441439"/>
            </a:xfrm>
            <a:prstGeom prst="straightConnector1">
              <a:avLst/>
            </a:prstGeom>
            <a:noFill/>
            <a:ln w="12700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FA65510A-A600-4535-B513-CDC77F99EB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31369" y="3261360"/>
              <a:ext cx="2188369" cy="1439228"/>
            </a:xfrm>
            <a:prstGeom prst="straightConnector1">
              <a:avLst/>
            </a:prstGeom>
            <a:noFill/>
            <a:ln w="12700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id="{04DB7DDC-B938-4576-89B7-5584285C78A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96440" y="2056624"/>
              <a:ext cx="3811429" cy="1722896"/>
            </a:xfrm>
            <a:prstGeom prst="straightConnector1">
              <a:avLst/>
            </a:prstGeom>
            <a:noFill/>
            <a:ln w="12700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05C3AE9F-4D19-44F3-9B5C-80A2CE3FD5E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96440" y="2560320"/>
              <a:ext cx="3718560" cy="1219200"/>
            </a:xfrm>
            <a:prstGeom prst="straightConnector1">
              <a:avLst/>
            </a:prstGeom>
            <a:noFill/>
            <a:ln w="12700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Прямая со стрелкой 53">
              <a:extLst>
                <a:ext uri="{FF2B5EF4-FFF2-40B4-BE49-F238E27FC236}">
                  <a16:creationId xmlns:a16="http://schemas.microsoft.com/office/drawing/2014/main" id="{4124DA7C-6930-4819-8764-1E4889B444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10229" y="3702844"/>
              <a:ext cx="3509509" cy="76676"/>
            </a:xfrm>
            <a:prstGeom prst="straightConnector1">
              <a:avLst/>
            </a:prstGeom>
            <a:noFill/>
            <a:ln w="12700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Прямая со стрелкой 54">
              <a:extLst>
                <a:ext uri="{FF2B5EF4-FFF2-40B4-BE49-F238E27FC236}">
                  <a16:creationId xmlns:a16="http://schemas.microsoft.com/office/drawing/2014/main" id="{C7CDF2C3-21EF-4BCB-837A-23A998E95F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6440" y="3779520"/>
              <a:ext cx="3523298" cy="921068"/>
            </a:xfrm>
            <a:prstGeom prst="straightConnector1">
              <a:avLst/>
            </a:prstGeom>
            <a:noFill/>
            <a:ln w="12700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48787342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моделирования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D1B086-455E-4A41-B8AC-0E9A489EA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2176772"/>
            <a:ext cx="2229178" cy="274240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CC9FFD-1236-4D58-9D35-21A71480C0A4}"/>
              </a:ext>
            </a:extLst>
          </p:cNvPr>
          <p:cNvSpPr/>
          <p:nvPr/>
        </p:nvSpPr>
        <p:spPr bwMode="auto">
          <a:xfrm>
            <a:off x="1816100" y="2785579"/>
            <a:ext cx="304800" cy="14605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F5A595-F823-4D3F-9A66-CEBD3D3A7E3A}"/>
              </a:ext>
            </a:extLst>
          </p:cNvPr>
          <p:cNvSpPr/>
          <p:nvPr/>
        </p:nvSpPr>
        <p:spPr bwMode="auto">
          <a:xfrm>
            <a:off x="576263" y="2785579"/>
            <a:ext cx="304800" cy="14605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7D46FD-3851-48C5-ABA3-5EDEAC570789}"/>
              </a:ext>
            </a:extLst>
          </p:cNvPr>
          <p:cNvSpPr/>
          <p:nvPr/>
        </p:nvSpPr>
        <p:spPr bwMode="auto">
          <a:xfrm>
            <a:off x="1342697" y="2277579"/>
            <a:ext cx="304800" cy="5651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B4B67D-6F1F-486C-AEA7-DB29E7837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5" y="2176772"/>
            <a:ext cx="2229178" cy="274240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441AC6E-1248-404D-B9BC-91BFFA11F943}"/>
              </a:ext>
            </a:extLst>
          </p:cNvPr>
          <p:cNvSpPr/>
          <p:nvPr/>
        </p:nvSpPr>
        <p:spPr bwMode="auto">
          <a:xfrm>
            <a:off x="3687762" y="2785579"/>
            <a:ext cx="1519237" cy="14605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10BF62-8FE1-4B0E-AC98-0FCD5EFF4B1D}"/>
              </a:ext>
            </a:extLst>
          </p:cNvPr>
          <p:cNvSpPr/>
          <p:nvPr/>
        </p:nvSpPr>
        <p:spPr bwMode="auto">
          <a:xfrm>
            <a:off x="4454197" y="2277579"/>
            <a:ext cx="304800" cy="5651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B5EB4F-250F-48E1-81B3-16D01B134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91" y="2176772"/>
            <a:ext cx="2229178" cy="274240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B8ABF45-B0B9-43B8-A8C0-126528E0528F}"/>
              </a:ext>
            </a:extLst>
          </p:cNvPr>
          <p:cNvSpPr/>
          <p:nvPr/>
        </p:nvSpPr>
        <p:spPr bwMode="auto">
          <a:xfrm>
            <a:off x="6718628" y="2360129"/>
            <a:ext cx="1519237" cy="18859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175635-5F58-4516-BBB9-D262554486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4" t="13168" r="4662" b="6148"/>
          <a:stretch/>
        </p:blipFill>
        <p:spPr>
          <a:xfrm>
            <a:off x="3232260" y="880269"/>
            <a:ext cx="3181059" cy="1238250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B6B4EA8-CA96-49C8-98B8-BD92BBAB32D1}"/>
              </a:ext>
            </a:extLst>
          </p:cNvPr>
          <p:cNvCxnSpPr>
            <a:cxnSpLocks/>
            <a:endCxn id="10" idx="3"/>
          </p:cNvCxnSpPr>
          <p:nvPr/>
        </p:nvCxnSpPr>
        <p:spPr bwMode="auto">
          <a:xfrm flipH="1">
            <a:off x="1647497" y="2074698"/>
            <a:ext cx="1814488" cy="485456"/>
          </a:xfrm>
          <a:prstGeom prst="straightConnector1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9B7CB31-5053-4955-B37D-F9DCC831C84D}"/>
              </a:ext>
            </a:extLst>
          </p:cNvPr>
          <p:cNvCxnSpPr>
            <a:cxnSpLocks/>
            <a:endCxn id="9" idx="3"/>
          </p:cNvCxnSpPr>
          <p:nvPr/>
        </p:nvCxnSpPr>
        <p:spPr bwMode="auto">
          <a:xfrm flipH="1">
            <a:off x="881063" y="2074698"/>
            <a:ext cx="2586919" cy="1441131"/>
          </a:xfrm>
          <a:prstGeom prst="straightConnector1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E962A47-047C-4506-ABE6-D91D89505008}"/>
              </a:ext>
            </a:extLst>
          </p:cNvPr>
          <p:cNvCxnSpPr>
            <a:cxnSpLocks/>
            <a:endCxn id="8" idx="3"/>
          </p:cNvCxnSpPr>
          <p:nvPr/>
        </p:nvCxnSpPr>
        <p:spPr bwMode="auto">
          <a:xfrm flipH="1">
            <a:off x="2120900" y="2074698"/>
            <a:ext cx="1347082" cy="1441131"/>
          </a:xfrm>
          <a:prstGeom prst="straightConnector1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87E7A5A-DF86-461D-9275-BD1FD4995CEA}"/>
              </a:ext>
            </a:extLst>
          </p:cNvPr>
          <p:cNvCxnSpPr>
            <a:cxnSpLocks/>
            <a:endCxn id="14" idx="1"/>
          </p:cNvCxnSpPr>
          <p:nvPr/>
        </p:nvCxnSpPr>
        <p:spPr bwMode="auto">
          <a:xfrm>
            <a:off x="4053922" y="2074698"/>
            <a:ext cx="400275" cy="485456"/>
          </a:xfrm>
          <a:prstGeom prst="straightConnector1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E6BF44BD-3400-4EC7-ADE0-1BC923DC5BBA}"/>
              </a:ext>
            </a:extLst>
          </p:cNvPr>
          <p:cNvCxnSpPr>
            <a:cxnSpLocks/>
          </p:cNvCxnSpPr>
          <p:nvPr/>
        </p:nvCxnSpPr>
        <p:spPr bwMode="auto">
          <a:xfrm>
            <a:off x="4001208" y="2074698"/>
            <a:ext cx="44071" cy="710881"/>
          </a:xfrm>
          <a:prstGeom prst="straightConnector1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AE3946F8-C7C8-447D-820E-88A538E2023A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4053922" y="1854356"/>
            <a:ext cx="2664706" cy="1448748"/>
          </a:xfrm>
          <a:prstGeom prst="straightConnector1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788511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3717D-9176-48A6-8B06-DDEE4A00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информационного обмена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ED462A-764C-49B4-987F-AE45243422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3C584FD-4528-4922-9E9A-8C2883918AA0}"/>
              </a:ext>
            </a:extLst>
          </p:cNvPr>
          <p:cNvSpPr txBox="1">
            <a:spLocks/>
          </p:cNvSpPr>
          <p:nvPr/>
        </p:nvSpPr>
        <p:spPr bwMode="auto">
          <a:xfrm>
            <a:off x="5185508" y="1233015"/>
            <a:ext cx="3638230" cy="32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1400" kern="0" dirty="0"/>
              <a:t>Совместно с ПАО «</a:t>
            </a:r>
            <a:r>
              <a:rPr lang="ru-RU" sz="1400" kern="0" dirty="0" err="1"/>
              <a:t>Россети</a:t>
            </a:r>
            <a:r>
              <a:rPr lang="ru-RU" sz="1400" kern="0" dirty="0"/>
              <a:t>»:</a:t>
            </a:r>
          </a:p>
          <a:p>
            <a:pPr marL="180975" indent="-180975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chemeClr val="tx1"/>
                </a:solidFill>
              </a:rPr>
              <a:t>Разработана методика цифрового моделирования электрической сети</a:t>
            </a:r>
            <a:r>
              <a:rPr lang="ru-RU" sz="1400" b="0" kern="0" dirty="0">
                <a:solidFill>
                  <a:schemeClr val="tx1"/>
                </a:solidFill>
              </a:rPr>
              <a:t>, включающая общие правила формирования модели</a:t>
            </a:r>
          </a:p>
          <a:p>
            <a:pPr marL="180975" indent="-180975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chemeClr val="tx1"/>
                </a:solidFill>
              </a:rPr>
              <a:t>Разработана уточненная методика моделирования ЛЭП </a:t>
            </a:r>
            <a:r>
              <a:rPr lang="ru-RU" sz="1400" b="0" kern="0" dirty="0">
                <a:solidFill>
                  <a:schemeClr val="tx1"/>
                </a:solidFill>
              </a:rPr>
              <a:t>(протокол)</a:t>
            </a:r>
          </a:p>
          <a:p>
            <a:pPr marL="180975" indent="-180975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chemeClr val="tx1"/>
                </a:solidFill>
              </a:rPr>
              <a:t>Разработана уточненная методика моделирования эксплуатационных ограничений </a:t>
            </a:r>
            <a:r>
              <a:rPr lang="ru-RU" sz="1400" b="0" kern="0" dirty="0">
                <a:solidFill>
                  <a:schemeClr val="tx1"/>
                </a:solidFill>
              </a:rPr>
              <a:t>(протокол) </a:t>
            </a:r>
          </a:p>
          <a:p>
            <a:pPr marL="180975" indent="-180975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chemeClr val="tx1"/>
                </a:solidFill>
              </a:rPr>
              <a:t>Разработана уточненная методика наименования ячеек </a:t>
            </a:r>
            <a:r>
              <a:rPr lang="ru-RU" sz="1400" b="0" kern="0" dirty="0">
                <a:solidFill>
                  <a:schemeClr val="tx1"/>
                </a:solidFill>
              </a:rPr>
              <a:t>(протокол)</a:t>
            </a: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857A166-BE68-4A28-B141-F2877FE83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67124"/>
              </p:ext>
            </p:extLst>
          </p:nvPr>
        </p:nvGraphicFramePr>
        <p:xfrm>
          <a:off x="407934" y="1061795"/>
          <a:ext cx="42913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374">
                  <a:extLst>
                    <a:ext uri="{9D8B030D-6E8A-4147-A177-3AD203B41FA5}">
                      <a16:colId xmlns:a16="http://schemas.microsoft.com/office/drawing/2014/main" val="2723447727"/>
                    </a:ext>
                  </a:extLst>
                </a:gridCol>
              </a:tblGrid>
              <a:tr h="182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all" dirty="0"/>
                        <a:t>Внутри компании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12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IEC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61970, 61968 + локальные расширения</a:t>
                      </a:r>
                    </a:p>
                    <a:p>
                      <a:pPr marL="180975" indent="-180975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Локальные нормативные акты</a:t>
                      </a:r>
                    </a:p>
                    <a:p>
                      <a:pPr marL="180975" indent="-180975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 моделирования</a:t>
                      </a:r>
                    </a:p>
                  </a:txBody>
                  <a:tcPr>
                    <a:lnL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69422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5B1FB37-3630-429A-B506-D36B8D35E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92253"/>
              </p:ext>
            </p:extLst>
          </p:nvPr>
        </p:nvGraphicFramePr>
        <p:xfrm>
          <a:off x="407933" y="2326576"/>
          <a:ext cx="4291374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374">
                  <a:extLst>
                    <a:ext uri="{9D8B030D-6E8A-4147-A177-3AD203B41FA5}">
                      <a16:colId xmlns:a16="http://schemas.microsoft.com/office/drawing/2014/main" val="2723447727"/>
                    </a:ext>
                  </a:extLst>
                </a:gridCol>
              </a:tblGrid>
              <a:tr h="182745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400" b="0" kern="0" cap="all" dirty="0"/>
                        <a:t>Между компаниями</a:t>
                      </a:r>
                    </a:p>
                  </a:txBody>
                  <a:tcPr>
                    <a:lnL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12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ГОСТ 58651 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IEC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61970, 61968) + общие расширения</a:t>
                      </a:r>
                    </a:p>
                    <a:p>
                      <a:pPr marL="180975" indent="-180975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Совместные методики, регламенты, протоколы</a:t>
                      </a:r>
                    </a:p>
                    <a:p>
                      <a:pPr marL="180975" indent="-180975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Совместные правила моделирования</a:t>
                      </a:r>
                    </a:p>
                  </a:txBody>
                  <a:tcPr>
                    <a:lnL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69422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76C4D13-8C13-4352-A1F8-87810199C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84998"/>
              </p:ext>
            </p:extLst>
          </p:nvPr>
        </p:nvGraphicFramePr>
        <p:xfrm>
          <a:off x="407933" y="3814671"/>
          <a:ext cx="42951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132">
                  <a:extLst>
                    <a:ext uri="{9D8B030D-6E8A-4147-A177-3AD203B41FA5}">
                      <a16:colId xmlns:a16="http://schemas.microsoft.com/office/drawing/2014/main" val="2723447727"/>
                    </a:ext>
                  </a:extLst>
                </a:gridCol>
              </a:tblGrid>
              <a:tr h="182745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400" b="0" kern="0" cap="all" dirty="0"/>
                        <a:t>В отрасли</a:t>
                      </a:r>
                    </a:p>
                  </a:txBody>
                  <a:tcPr>
                    <a:lnL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12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ГОСТ 58651 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IEC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61970, 61968)</a:t>
                      </a:r>
                    </a:p>
                    <a:p>
                      <a:pPr marL="180975" indent="-180975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Отраслевые методики, порядки</a:t>
                      </a:r>
                    </a:p>
                    <a:p>
                      <a:pPr marL="180975" indent="-180975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Стандартные правила моделирования</a:t>
                      </a:r>
                    </a:p>
                  </a:txBody>
                  <a:tcPr>
                    <a:lnL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69422"/>
                  </a:ext>
                </a:extLst>
              </a:tr>
            </a:tbl>
          </a:graphicData>
        </a:graphic>
      </p:graphicFrame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8E2CE30-D226-46EB-82BD-CACAA1D2944D}"/>
              </a:ext>
            </a:extLst>
          </p:cNvPr>
          <p:cNvCxnSpPr/>
          <p:nvPr/>
        </p:nvCxnSpPr>
        <p:spPr bwMode="auto">
          <a:xfrm>
            <a:off x="5016857" y="1061795"/>
            <a:ext cx="0" cy="3616021"/>
          </a:xfrm>
          <a:prstGeom prst="line">
            <a:avLst/>
          </a:prstGeom>
          <a:noFill/>
          <a:ln w="12700" cap="flat" cmpd="sng" algn="ctr">
            <a:solidFill>
              <a:srgbClr val="3675CA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4489855"/>
      </p:ext>
    </p:extLst>
  </p:cSld>
  <p:clrMapOvr>
    <a:masterClrMapping/>
  </p:clrMapOvr>
  <p:transition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Режимно-балансовая ситуация &amp;#x0D;&amp;#x0A;в ЕЭС России в ОЗП 2013/2014 г., &amp;#x0D;&amp;#x0A;задачи по подготовке к ОЗП 2014/2015 г.&amp;quot;&quot;/&gt;&lt;property id=&quot;20307&quot; value=&quot;257&quot;/&gt;&lt;/object&gt;&lt;object type=&quot;3&quot; unique_id=&quot;11364&quot;&gt;&lt;property id=&quot;20148&quot; value=&quot;5&quot;/&gt;&lt;property id=&quot;20300&quot; value=&quot;Slide 19 - &amp;quot;Спасибо за внимание&amp;quot;&quot;/&gt;&lt;property id=&quot;20307&quot; value=&quot;287&quot;/&gt;&lt;/object&gt;&lt;object type=&quot;3&quot; unique_id=&quot;15650&quot;&gt;&lt;property id=&quot;20148&quot; value=&quot;5&quot;/&gt;&lt;property id=&quot;20300&quot; value=&quot;Slide 10 - &amp;quot;Итоги работы в ОЗП 2013/2014 г.&amp;#x0D;&amp;#x0A;Проблемы управления режимом работы ОЭС Северо-Запада&amp;quot;&quot;/&gt;&lt;property id=&quot;20307&quot; value=&quot;486&quot;/&gt;&lt;/object&gt;&lt;object type=&quot;3&quot; unique_id=&quot;15651&quot;&gt;&lt;property id=&quot;20148&quot; value=&quot;5&quot;/&gt;&lt;property id=&quot;20300&quot; value=&quot;Slide 12 - &amp;quot;Задачи по подготовке к ОЗП 2014/2015 г.&amp;#x0D;&amp;#x0A;Обеспечение накопления гидроресурсов к ОЗП 2014/2015 г.&amp;quot;&quot;/&gt;&lt;property id=&quot;20307&quot; value=&quot;483&quot;/&gt;&lt;/object&gt;&lt;object type=&quot;3&quot; unique_id=&quot;15652&quot;&gt;&lt;property id=&quot;20148&quot; value=&quot;5&quot;/&gt;&lt;property id=&quot;20300&quot; value=&quot;Slide 11 - &amp;quot;Итоги работы в ОЗП 2013/2014 г.&amp;#x0D;&amp;#x0A;Проблемы управления режимом работы ОЭС Востока&amp;quot;&quot;/&gt;&lt;property id=&quot;20307&quot; value=&quot;488&quot;/&gt;&lt;/object&gt;&lt;object type=&quot;3&quot; unique_id=&quot;15653&quot;&gt;&lt;property id=&quot;20148&quot; value=&quot;5&quot;/&gt;&lt;property id=&quot;20300&quot; value=&quot;Slide 13 - &amp;quot;Задачи по подготовке к ОЗП 2014/2015 г.&amp;#x0D;&amp;#x0A;Разработка и реализация мероприятий в РВР&amp;quot;&quot;/&gt;&lt;property id=&quot;20307&quot; value=&quot;487&quot;/&gt;&lt;/object&gt;&lt;object type=&quot;3&quot; unique_id=&quot;15654&quot;&gt;&lt;property id=&quot;20148&quot; value=&quot;5&quot;/&gt;&lt;property id=&quot;20300&quot; value=&quot;Slide 14 - &amp;quot;Задачи по подготовке к ОЗП 2014/2015 г. &amp;#x0D;&amp;#x0A;Обеспечение устойчивой работы газовых турбин&amp;quot;&quot;/&gt;&lt;property id=&quot;20307&quot; value=&quot;489&quot;/&gt;&lt;/object&gt;&lt;object type=&quot;3&quot; unique_id=&quot;15814&quot;&gt;&lt;property id=&quot;20148&quot; value=&quot;5&quot;/&gt;&lt;property id=&quot;20300&quot; value=&quot;Slide 2 - &amp;quot;Итоги работы в ОЗП 2013/2014 г.&amp;#x0D;&amp;#x0A;Максимум потребления мощности&amp;quot;&quot;/&gt;&lt;property id=&quot;20307&quot; value=&quot;535&quot;/&gt;&lt;/object&gt;&lt;object type=&quot;3&quot; unique_id=&quot;15815&quot;&gt;&lt;property id=&quot;20148&quot; value=&quot;5&quot;/&gt;&lt;property id=&quot;20300&quot; value=&quot;Slide 3 - &amp;quot;Итоги работы в ОЗП 2013/2014 г. &amp;#x0D;&amp;#x0A;Структура баланса мощности&amp;quot;&quot;/&gt;&lt;property id=&quot;20307&quot; value=&quot;536&quot;/&gt;&lt;/object&gt;&lt;object type=&quot;3&quot; unique_id=&quot;15816&quot;&gt;&lt;property id=&quot;20148&quot; value=&quot;5&quot;/&gt;&lt;property id=&quot;20300&quot; value=&quot;Slide 20 - &amp;quot;Итоги работы в ОЗП 2013/2014 г.&amp;#x0D;&amp;#x0A;Влияние температурного фактора на максимум&amp;#x0D;&amp;#x0A;потребления мощности ЕЭС России&amp;quot;&quot;/&gt;&lt;property id=&quot;20307&quot; value=&quot;537&quot;/&gt;&lt;/object&gt;&lt;object type=&quot;3&quot; unique_id=&quot;15817&quot;&gt;&lt;property id=&quot;20148&quot; value=&quot;5&quot;/&gt;&lt;property id=&quot;20300&quot; value=&quot;Slide 4 - &amp;quot;Итоги работы в ОЗП 2013/2014 г.&amp;#x0D;&amp;#x0A;Влияние температурных аномалий&amp;quot;&quot;/&gt;&lt;property id=&quot;20307&quot; value=&quot;538&quot;/&gt;&lt;/object&gt;&lt;object type=&quot;3&quot; unique_id=&quot;15818&quot;&gt;&lt;property id=&quot;20148&quot; value=&quot;5&quot;/&gt;&lt;property id=&quot;20300&quot; value=&quot;Slide 5 - &amp;quot;Итоги работы в ОЗП 2013/2014 г.&amp;#x0D;&amp;#x0A;Структура выработки электроэнергии&amp;quot;&quot;/&gt;&lt;property id=&quot;20307&quot; value=&quot;539&quot;/&gt;&lt;/object&gt;&lt;object type=&quot;3&quot; unique_id=&quot;15819&quot;&gt;&lt;property id=&quot;20148&quot; value=&quot;5&quot;/&gt;&lt;property id=&quot;20300&quot; value=&quot;Slide 6 - &amp;quot;Итоги работы в ОЗП 2013/2014 г.&amp;#x0D;&amp;#x0A;Анализ максимума потребления мощности энергосистем&amp;quot;&quot;/&gt;&lt;property id=&quot;20307&quot; value=&quot;540&quot;/&gt;&lt;/object&gt;&lt;object type=&quot;3&quot; unique_id=&quot;15823&quot;&gt;&lt;property id=&quot;20148&quot; value=&quot;5&quot;/&gt;&lt;property id=&quot;20300&quot; value=&quot;Slide 15 - &amp;quot;Задачи по подготовке к ОЗП 2014/2015 г. &amp;#x0D;&amp;#x0A;Реализация нового механизма ВСВГО&amp;quot;&quot;/&gt;&lt;property id=&quot;20307&quot; value=&quot;504&quot;/&gt;&lt;/object&gt;&lt;object type=&quot;3&quot; unique_id=&quot;15824&quot;&gt;&lt;property id=&quot;20148&quot; value=&quot;5&quot;/&gt;&lt;property id=&quot;20300&quot; value=&quot;Slide 16 - &amp;quot;Задачи по подготовке к ОЗП 2014/2015 г. &amp;#x0D;&amp;#x0A;Вводы генерирующего оборудования электростанций&amp;quot;&quot;/&gt;&lt;property id=&quot;20307&quot; value=&quot;541&quot;/&gt;&lt;/object&gt;&lt;object type=&quot;3&quot; unique_id=&quot;15825&quot;&gt;&lt;property id=&quot;20148&quot; value=&quot;5&quot;/&gt;&lt;property id=&quot;20300&quot; value=&quot;Slide 17 - &amp;quot;Задачи по подготовке к ОЗП 2014/2015 г.&amp;#x0D;&amp;#x0A;Вводы электросетевых объектов&amp;quot;&quot;/&gt;&lt;property id=&quot;20307&quot; value=&quot;542&quot;/&gt;&lt;/object&gt;&lt;object type=&quot;3&quot; unique_id=&quot;15826&quot;&gt;&lt;property id=&quot;20148&quot; value=&quot;5&quot;/&gt;&lt;property id=&quot;20300&quot; value=&quot;Slide 18 - &amp;quot;Ключевые  задачи по подготовке  ЕЭС России к работе в  ОЗП 2014/2015 г. и на ближайшую перспективу&amp;quot;&quot;/&gt;&lt;property id=&quot;20307&quot; value=&quot;543&quot;/&gt;&lt;/object&gt;&lt;object type=&quot;3&quot; unique_id=&quot;15827&quot;&gt;&lt;property id=&quot;20148&quot; value=&quot;5&quot;/&gt;&lt;property id=&quot;20300&quot; value=&quot;Slide 21 - &amp;quot;Итоги работы в ОЗП 2013/2014: &amp;#x0D;&amp;#x0A;изменение установленной мощности электростанций в 2013 г.&amp;quot;&quot;/&gt;&lt;property id=&quot;20307&quot; value=&quot;528&quot;/&gt;&lt;/object&gt;&lt;object type=&quot;3&quot; unique_id=&quot;15828&quot;&gt;&lt;property id=&quot;20148&quot; value=&quot;5&quot;/&gt;&lt;property id=&quot;20300&quot; value=&quot;Slide 22 - &amp;quot;Подготовка к ОЗП 2014/2015: &amp;#x0D;&amp;#x0A;ожидаемое изменение установленной мощности &amp;#x0D;&amp;#x0A;электростанций в 2014 году&amp;quot;&quot;/&gt;&lt;property id=&quot;20307&quot; value=&quot;529&quot;/&gt;&lt;/object&gt;&lt;object type=&quot;3&quot; unique_id=&quot;15829&quot;&gt;&lt;property id=&quot;20148&quot; value=&quot;5&quot;/&gt;&lt;property id=&quot;20300&quot; value=&quot;Slide 23 - &amp;quot;Итоги работы в ОЗП 2013/2014 г.:&amp;#x0D;&amp;#x0A;Аварийность на электрических станциях&amp;quot;&quot;/&gt;&lt;property id=&quot;20307&quot; value=&quot;530&quot;/&gt;&lt;/object&gt;&lt;object type=&quot;3&quot; unique_id=&quot;15830&quot;&gt;&lt;property id=&quot;20148&quot; value=&quot;5&quot;/&gt;&lt;property id=&quot;20300&quot; value=&quot;Slide 24 - &amp;quot;Задачи до ОЗП 2014/2015 г.: &amp;#x0D;&amp;#x0A;вводы электросетевых объектов&amp;quot;&quot;/&gt;&lt;property id=&quot;20307&quot; value=&quot;531&quot;/&gt;&lt;/object&gt;&lt;object type=&quot;3&quot; unique_id=&quot;15909&quot;&gt;&lt;property id=&quot;20148&quot; value=&quot;5&quot;/&gt;&lt;property id=&quot;20300&quot; value=&quot;Slide 7 - &amp;quot;Итоги работы в ОЗП 2013/2014 г.&amp;#x0D;&amp;#x0A;Аварийность в ЕЭС России&amp;quot;&quot;/&gt;&lt;property id=&quot;20307&quot; value=&quot;547&quot;/&gt;&lt;/object&gt;&lt;object type=&quot;3&quot; unique_id=&quot;15910&quot;&gt;&lt;property id=&quot;20148&quot; value=&quot;5&quot;/&gt;&lt;property id=&quot;20300&quot; value=&quot;Slide 8 - &amp;quot;Итоги работы в ОЗП 2013/2014 г.&amp;#x0D;&amp;#x0A;Аварийность на электростаницях ЕЭС России&amp;quot;&quot;/&gt;&lt;property id=&quot;20307&quot; value=&quot;548&quot;/&gt;&lt;/object&gt;&lt;object type=&quot;3&quot; unique_id=&quot;15911&quot;&gt;&lt;property id=&quot;20148&quot; value=&quot;5&quot;/&gt;&lt;property id=&quot;20300&quot; value=&quot;Slide 9 - &amp;quot;Итоги работы в ОЗП 2013/2014 г.&amp;#x0D;&amp;#x0A;Аварийность в электрических сетях ЕЭС России&amp;quot;&quot;/&gt;&lt;property id=&quot;20307&quot; value=&quot;5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5EA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269875" indent="-269875" algn="just">
          <a:spcBef>
            <a:spcPts val="0"/>
          </a:spcBef>
          <a:buClr>
            <a:srgbClr val="2A4E9E"/>
          </a:buClr>
          <a:buSzPct val="100000"/>
          <a:defRPr sz="12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CC3BA27ED93842AA8B1125B6342D60" ma:contentTypeVersion="0" ma:contentTypeDescription="Создание документа." ma:contentTypeScope="" ma:versionID="aa63d3e892817da7ff589dd5bd5bd7c4">
  <xsd:schema xmlns:xsd="http://www.w3.org/2001/XMLSchema" xmlns:xs="http://www.w3.org/2001/XMLSchema" xmlns:p="http://schemas.microsoft.com/office/2006/metadata/properties" xmlns:ns2="8e7233b4-5965-433d-8056-65ca843b7609" targetNamespace="http://schemas.microsoft.com/office/2006/metadata/properties" ma:root="true" ma:fieldsID="2bc42b58e415f25862731bf6c0b2d9c4" ns2:_="">
    <xsd:import namespace="8e7233b4-5965-433d-8056-65ca843b76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PersistId" minOccurs="0"/>
                <xsd:element ref="ns2:_dlc_DocId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33b4-5965-433d-8056-65ca843b76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PersistId" ma:index="9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7233b4-5965-433d-8056-65ca843b7609">ADCXMQC75VVE-10329-4</_dlc_DocId>
    <_dlc_DocIdUrl xmlns="8e7233b4-5965-433d-8056-65ca843b7609">
      <Url>http://portal.cdu.so/ia/fstyle/_layouts/DocIdRedir.aspx?ID=ADCXMQC75VVE-10329-4</Url>
      <Description>ADCXMQC75VVE-10329-4</Description>
    </_dlc_DocIdUrl>
  </documentManagement>
</p:properties>
</file>

<file path=customXml/itemProps1.xml><?xml version="1.0" encoding="utf-8"?>
<ds:datastoreItem xmlns:ds="http://schemas.openxmlformats.org/officeDocument/2006/customXml" ds:itemID="{8297F7BF-3882-4B54-887A-5BC228BC485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1723FDE-AD3A-4577-8B05-E31137A6F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A8EF3-0654-4909-8BC3-878CFE4DE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233b4-5965-433d-8056-65ca843b76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D8302C0-632E-47ED-BCA2-6066A64D5E0B}">
  <ds:schemaRefs>
    <ds:schemaRef ds:uri="http://purl.org/dc/elements/1.1/"/>
    <ds:schemaRef ds:uri="http://schemas.microsoft.com/office/2006/metadata/properties"/>
    <ds:schemaRef ds:uri="8e7233b4-5965-433d-8056-65ca843b76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38541</TotalTime>
  <Words>567</Words>
  <Application>Microsoft Office PowerPoint</Application>
  <PresentationFormat>Экран (16:9)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Impact</vt:lpstr>
      <vt:lpstr>Times New Roman</vt:lpstr>
      <vt:lpstr>Wingdings</vt:lpstr>
      <vt:lpstr>Оформление по умолчанию</vt:lpstr>
      <vt:lpstr>CIM. Трудности перевода</vt:lpstr>
      <vt:lpstr>Трудности «перевода»</vt:lpstr>
      <vt:lpstr>Common information model</vt:lpstr>
      <vt:lpstr>«В формате CIM» … XML?</vt:lpstr>
      <vt:lpstr>С чего начать?</vt:lpstr>
      <vt:lpstr>CIM «снаружи» или «внутри»</vt:lpstr>
      <vt:lpstr>Правила моделирования</vt:lpstr>
      <vt:lpstr>Правила моделирования</vt:lpstr>
      <vt:lpstr>Опыт информационного обмена</vt:lpstr>
      <vt:lpstr>Расширение профиля информационной модели</vt:lpstr>
      <vt:lpstr>Создание CGM в ENTSO-e</vt:lpstr>
      <vt:lpstr>Спасибо за внимание</vt:lpstr>
    </vt:vector>
  </TitlesOfParts>
  <Company>ОАО "СО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Беляев Николай Александрович</cp:lastModifiedBy>
  <cp:revision>2318</cp:revision>
  <cp:lastPrinted>2015-04-24T06:35:00Z</cp:lastPrinted>
  <dcterms:created xsi:type="dcterms:W3CDTF">2006-09-14T10:04:19Z</dcterms:created>
  <dcterms:modified xsi:type="dcterms:W3CDTF">2022-02-10T06:48:22Z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0x01010039CC3BA27ED93842AA8B1125B6342D60</vt:lpwstr>
  </property>
  <property fmtid="{D5CDD505-2E9C-101B-9397-08002B2CF9AE}" pid="3" name="_dlc_DocIdItemGuid">
    <vt:lpwstr>f8ac45cf-3c85-4c29-a59a-ac491bce4ac4</vt:lpwstr>
  </property>
</Properties>
</file>